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043" r:id="rId2"/>
    <p:sldId id="2064" r:id="rId3"/>
    <p:sldId id="2063" r:id="rId4"/>
    <p:sldId id="2147" r:id="rId5"/>
    <p:sldId id="2103" r:id="rId6"/>
    <p:sldId id="2102" r:id="rId7"/>
    <p:sldId id="2104" r:id="rId8"/>
    <p:sldId id="2105" r:id="rId9"/>
    <p:sldId id="2106" r:id="rId10"/>
    <p:sldId id="2107" r:id="rId11"/>
    <p:sldId id="2108" r:id="rId12"/>
    <p:sldId id="2109" r:id="rId13"/>
    <p:sldId id="2110" r:id="rId14"/>
    <p:sldId id="2111" r:id="rId15"/>
    <p:sldId id="2112" r:id="rId16"/>
    <p:sldId id="2146" r:id="rId17"/>
    <p:sldId id="2113" r:id="rId18"/>
    <p:sldId id="2114" r:id="rId19"/>
    <p:sldId id="2115" r:id="rId20"/>
    <p:sldId id="2116" r:id="rId21"/>
    <p:sldId id="2118" r:id="rId22"/>
    <p:sldId id="2119" r:id="rId23"/>
    <p:sldId id="2120" r:id="rId24"/>
    <p:sldId id="2122" r:id="rId25"/>
    <p:sldId id="2124" r:id="rId26"/>
    <p:sldId id="2123" r:id="rId27"/>
    <p:sldId id="2125" r:id="rId28"/>
    <p:sldId id="2126" r:id="rId29"/>
    <p:sldId id="2130" r:id="rId30"/>
    <p:sldId id="2131" r:id="rId31"/>
    <p:sldId id="2128" r:id="rId32"/>
    <p:sldId id="2132" r:id="rId33"/>
    <p:sldId id="2134" r:id="rId34"/>
    <p:sldId id="2135" r:id="rId35"/>
    <p:sldId id="2129" r:id="rId36"/>
    <p:sldId id="2140" r:id="rId37"/>
    <p:sldId id="2141" r:id="rId38"/>
    <p:sldId id="2137" r:id="rId39"/>
    <p:sldId id="2138" r:id="rId40"/>
    <p:sldId id="2142" r:id="rId41"/>
    <p:sldId id="2143" r:id="rId42"/>
    <p:sldId id="2144" r:id="rId43"/>
    <p:sldId id="2145" r:id="rId4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8" userDrawn="1">
          <p15:clr>
            <a:srgbClr val="A4A3A4"/>
          </p15:clr>
        </p15:guide>
        <p15:guide id="2" orient="horz" pos="8134" userDrawn="1">
          <p15:clr>
            <a:srgbClr val="A4A3A4"/>
          </p15:clr>
        </p15:guide>
        <p15:guide id="3" pos="14259" userDrawn="1">
          <p15:clr>
            <a:srgbClr val="A4A3A4"/>
          </p15:clr>
        </p15:guide>
        <p15:guide id="4" pos="7682" userDrawn="1">
          <p15:clr>
            <a:srgbClr val="A4A3A4"/>
          </p15:clr>
        </p15:guide>
        <p15:guide id="5" pos="11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B5050"/>
    <a:srgbClr val="041B31"/>
    <a:srgbClr val="2750F0"/>
    <a:srgbClr val="19D3F0"/>
    <a:srgbClr val="FF4218"/>
    <a:srgbClr val="FF9B00"/>
    <a:srgbClr val="328CCD"/>
    <a:srgbClr val="19B49B"/>
    <a:srgbClr val="00AAF0"/>
    <a:srgbClr val="F550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89242" autoAdjust="0"/>
  </p:normalViewPr>
  <p:slideViewPr>
    <p:cSldViewPr snapToGrid="0" snapToObjects="1">
      <p:cViewPr varScale="1">
        <p:scale>
          <a:sx n="34" d="100"/>
          <a:sy n="34" d="100"/>
        </p:scale>
        <p:origin x="804" y="36"/>
      </p:cViewPr>
      <p:guideLst>
        <p:guide orient="horz" pos="508"/>
        <p:guide orient="horz" pos="8134"/>
        <p:guide pos="14259"/>
        <p:guide pos="7682"/>
        <p:guide pos="11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9/28/2016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96556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77990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قسمتی از دارو با حرکت خون به پایین دست جریان منتقل و قسمتی نزدیکی دیواره در گردابه ذخیره میشود و با گذر زمان دارو حفظ شده در گردابه کم میشود.</a:t>
            </a:r>
          </a:p>
          <a:p>
            <a:pPr algn="r" rtl="1"/>
            <a:r>
              <a:rPr lang="fa-IR" sz="2400" i="0" kern="1200" dirty="0" smtClean="0">
                <a:solidFill>
                  <a:schemeClr val="tx1"/>
                </a:solidFill>
                <a:effectLst/>
                <a:latin typeface="Calibri Light"/>
                <a:ea typeface="+mn-ea"/>
                <a:cs typeface="+mn-cs"/>
              </a:rPr>
              <a:t>آسایش برای فرو سیال دارو از نوع براونی پیروی کرده و از نوع فروسیال نرم است</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3274948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400" i="0" kern="1200" dirty="0" smtClean="0">
                <a:solidFill>
                  <a:schemeClr val="tx1"/>
                </a:solidFill>
                <a:effectLst/>
                <a:latin typeface="Calibri Light"/>
                <a:ea typeface="+mn-ea"/>
                <a:cs typeface="+mn-cs"/>
              </a:rPr>
              <a:t>دارو قبل از نزدیک شدن به آهنربا در قسمتی از مسیر حرکتی شبه خزشی در نزدیکی دیواره انجام میدهد که با افزایش قطر ذره، این نزدیکی بافاصله دورتر از آهنربا شروع میشود یا به عبارت دیگر با افزایش در قطر ذره تمایل دارو به جذب آهنربا بیشتر میشود. دارو  پس از رسیدن به لبه سمت چپ آهنربا </a:t>
            </a:r>
            <a:r>
              <a:rPr lang="en-US" altLang="ko-KR"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غالب نفوذش به خون شروع شده و پس از قطع جریان دارو با میدان سیال به پاییندست حرکت میکند. گردابه میانی آنوریسم سهم اصلی نفوذ دارو در خون را ایفا میکند و با افزایش در قطر ذره گردابه بزرگتر و قویتر میشود. </a:t>
            </a:r>
          </a:p>
          <a:p>
            <a:pPr algn="r" rtl="1"/>
            <a:endParaRPr lang="fa-IR" sz="2400" i="0" kern="1200" dirty="0" smtClean="0">
              <a:solidFill>
                <a:schemeClr val="tx1"/>
              </a:solidFill>
              <a:effectLst/>
              <a:latin typeface="Calibri Light"/>
              <a:ea typeface="+mn-ea"/>
              <a:cs typeface="+mn-cs"/>
            </a:endParaRPr>
          </a:p>
          <a:p>
            <a:pPr algn="r" rtl="1"/>
            <a:r>
              <a:rPr lang="fa-IR" dirty="0" smtClean="0"/>
              <a:t>قسمتی از دارو قبل از وارد شدن به آنورسیم در لبه سمت چپ آهنربا ذخیره شده اند که با حرکت سیال پایه رفته رفته شسته شده و در خون نفوذ میکند. مقدار کسر جرمی دارو ذخیره شده در این قسمت با افزایش در قطر ذره بیشتر میشود. </a:t>
            </a:r>
          </a:p>
          <a:p>
            <a:pPr algn="r" rtl="1"/>
            <a:endParaRPr lang="fa-IR" dirty="0" smtClean="0"/>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84541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نمودار تغییرات میانگین فاز در دیواره پایین آنوریسم را در </a:t>
            </a:r>
            <a:r>
              <a:rPr lang="en-US" dirty="0" smtClean="0"/>
              <a:t>80</a:t>
            </a:r>
            <a:r>
              <a:rPr lang="fa-IR" dirty="0" smtClean="0"/>
              <a:t> ثانیه نشان میدهد. با توجه به شکل به استثنای نانوذره</a:t>
            </a:r>
            <a:r>
              <a:rPr lang="en-US" dirty="0" err="1" smtClean="0"/>
              <a:t>2nm</a:t>
            </a:r>
            <a:r>
              <a:rPr lang="fa-IR" dirty="0" smtClean="0"/>
              <a:t>غالب حفظ دارو در زمانهای اولیه بوده که به گذشت زمان کم میشود و با شیبی ملایم به صفر میل میکند؛ ولی در مورد نانوذره</a:t>
            </a:r>
            <a:r>
              <a:rPr lang="en-US" dirty="0" err="1" smtClean="0"/>
              <a:t>2nm</a:t>
            </a:r>
            <a:r>
              <a:rPr lang="fa-IR" dirty="0" smtClean="0"/>
              <a:t>با شیبی ملایم ابتدا افزایش و سپس کاهش خواهد یافت.</a:t>
            </a:r>
            <a:endParaRPr lang="en-US" dirty="0" smtClean="0"/>
          </a:p>
          <a:p>
            <a:pPr algn="r" rtl="1"/>
            <a:endParaRPr lang="en-US" dirty="0" smtClean="0"/>
          </a:p>
          <a:p>
            <a:pPr algn="r" rtl="1"/>
            <a:r>
              <a:rPr lang="fa-IR" sz="2400" i="0" kern="1200" dirty="0" smtClean="0">
                <a:solidFill>
                  <a:schemeClr val="tx1"/>
                </a:solidFill>
                <a:effectLst/>
                <a:latin typeface="Calibri Light"/>
                <a:ea typeface="+mn-ea"/>
                <a:cs typeface="+mn-cs"/>
              </a:rPr>
              <a:t>این تفاوت به علت ذخیره دارو در لبه سمت چپ آهنربا که در مورد نانوذره</a:t>
            </a:r>
            <a:r>
              <a:rPr lang="en-US" sz="2400" i="0" kern="1200" dirty="0" err="1" smtClean="0">
                <a:solidFill>
                  <a:schemeClr val="tx1"/>
                </a:solidFill>
                <a:effectLst/>
                <a:latin typeface="Calibri Light"/>
                <a:ea typeface="+mn-ea"/>
                <a:cs typeface="+mn-cs"/>
              </a:rPr>
              <a:t>2nm</a:t>
            </a:r>
            <a:r>
              <a:rPr lang="en-US" altLang="ko-KR"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این منطقه ایجاد نشده است</a:t>
            </a:r>
            <a:r>
              <a:rPr lang="en-US" sz="2400" i="0" kern="1200" dirty="0" smtClean="0">
                <a:solidFill>
                  <a:schemeClr val="tx1"/>
                </a:solidFill>
                <a:effectLst/>
                <a:latin typeface="Calibri Light"/>
                <a:ea typeface="+mn-ea"/>
                <a:cs typeface="+mn-cs"/>
              </a:rPr>
              <a:t>.</a:t>
            </a:r>
          </a:p>
          <a:p>
            <a:pPr algn="r" rtl="1"/>
            <a:r>
              <a:rPr lang="fa-IR" sz="2400" i="0" kern="1200" dirty="0" smtClean="0">
                <a:solidFill>
                  <a:schemeClr val="tx1"/>
                </a:solidFill>
                <a:effectLst/>
                <a:latin typeface="Calibri Light"/>
                <a:ea typeface="+mn-ea"/>
                <a:cs typeface="+mn-cs"/>
              </a:rPr>
              <a:t>در ثانیه</a:t>
            </a:r>
            <a:r>
              <a:rPr lang="en-US" sz="2400" i="0" kern="1200" dirty="0" smtClean="0">
                <a:solidFill>
                  <a:schemeClr val="tx1"/>
                </a:solidFill>
                <a:effectLst/>
                <a:latin typeface="Calibri Light"/>
                <a:ea typeface="+mn-ea"/>
                <a:cs typeface="+mn-cs"/>
              </a:rPr>
              <a:t> 80</a:t>
            </a:r>
            <a:r>
              <a:rPr lang="fa-IR" sz="2400" i="0" kern="1200" dirty="0" smtClean="0">
                <a:solidFill>
                  <a:schemeClr val="tx1"/>
                </a:solidFill>
                <a:effectLst/>
                <a:latin typeface="Calibri Light"/>
                <a:ea typeface="+mn-ea"/>
                <a:cs typeface="+mn-cs"/>
              </a:rPr>
              <a:t>مقدار فاز حفظ شده برای تمام قطرها تقریبا به یک نقطه میرسد که با یک شیب خاص به راه خود ادامه میدهد که علت آن فاز ذخیره</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شده در گردابه میانی آنوریسم است</a:t>
            </a:r>
            <a:br>
              <a:rPr lang="fa-IR" sz="2400" i="0" kern="1200" dirty="0" smtClean="0">
                <a:solidFill>
                  <a:schemeClr val="tx1"/>
                </a:solidFill>
                <a:effectLst/>
                <a:latin typeface="Calibri Light"/>
                <a:ea typeface="+mn-ea"/>
                <a:cs typeface="+mn-cs"/>
              </a:rPr>
            </a:br>
            <a:endParaRPr lang="en-US" sz="2400" i="0" kern="1200" dirty="0" smtClean="0">
              <a:solidFill>
                <a:schemeClr val="tx1"/>
              </a:solidFill>
              <a:effectLst/>
              <a:latin typeface="Calibri Ligh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767809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400" i="0" kern="1200" dirty="0" smtClean="0">
                <a:solidFill>
                  <a:schemeClr val="tx1"/>
                </a:solidFill>
                <a:effectLst/>
                <a:latin typeface="Calibri Light"/>
                <a:ea typeface="+mn-ea"/>
                <a:cs typeface="+mn-cs"/>
              </a:rPr>
              <a:t>با افزایش در قطر ذره مقدار کسر جرمی فاز حفظ شده در دیواره پایین آنوریسم افزایش پیدا میکند. که شیب افزایش بین </a:t>
            </a:r>
            <a:r>
              <a:rPr lang="en-US" sz="2400" i="0" kern="1200" dirty="0" err="1" smtClean="0">
                <a:solidFill>
                  <a:schemeClr val="tx1"/>
                </a:solidFill>
                <a:effectLst/>
                <a:latin typeface="Calibri Light"/>
                <a:ea typeface="+mn-ea"/>
                <a:cs typeface="+mn-cs"/>
              </a:rPr>
              <a:t>2nm</a:t>
            </a:r>
            <a:r>
              <a:rPr lang="fa-IR" sz="2400" i="0" kern="1200" dirty="0" smtClean="0">
                <a:solidFill>
                  <a:schemeClr val="tx1"/>
                </a:solidFill>
                <a:effectLst/>
                <a:latin typeface="Calibri Light"/>
                <a:ea typeface="+mn-ea"/>
                <a:cs typeface="+mn-cs"/>
              </a:rPr>
              <a:t>و ذره </a:t>
            </a:r>
            <a:r>
              <a:rPr lang="en-US" sz="2400" i="0" kern="1200" dirty="0" err="1" smtClean="0">
                <a:solidFill>
                  <a:schemeClr val="tx1"/>
                </a:solidFill>
                <a:effectLst/>
                <a:latin typeface="Calibri Light"/>
                <a:ea typeface="+mn-ea"/>
                <a:cs typeface="+mn-cs"/>
              </a:rPr>
              <a:t>5nm</a:t>
            </a:r>
            <a:r>
              <a:rPr lang="fa-IR" sz="2400" i="0" kern="1200" dirty="0" smtClean="0">
                <a:solidFill>
                  <a:schemeClr val="tx1"/>
                </a:solidFill>
                <a:effectLst/>
                <a:latin typeface="Calibri Light"/>
                <a:ea typeface="+mn-ea"/>
                <a:cs typeface="+mn-cs"/>
              </a:rPr>
              <a:t>بیشتر از قطرهای بالاتر است</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86606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افزایش در فاصله آهنربا تغییرات محسوس را در الگوی انتقال فاز، زمان حضور فاز در موضع</a:t>
            </a:r>
            <a:r>
              <a:rPr lang="en-US" dirty="0" smtClean="0"/>
              <a:t> </a:t>
            </a:r>
            <a:r>
              <a:rPr lang="fa-IR" dirty="0" smtClean="0"/>
              <a:t>دیده نمیشود</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2693150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افزایش در فاصله آهنربا تغییرات محسوس را در الگوی انتقال فاز، زمان حضور فاز در موضع دیده نمیشود</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3900945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413650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325247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400" i="0" kern="1200" dirty="0" smtClean="0">
                <a:solidFill>
                  <a:schemeClr val="tx1"/>
                </a:solidFill>
                <a:effectLst/>
                <a:latin typeface="Calibri Light"/>
                <a:ea typeface="+mn-ea"/>
                <a:cs typeface="+mn-cs"/>
              </a:rPr>
              <a:t>الگوی شدت میدان مغناطیسی</a:t>
            </a:r>
            <a:r>
              <a:rPr lang="fa-IR" sz="2400" i="0" kern="1200" dirty="0" smtClean="0">
                <a:solidFill>
                  <a:schemeClr val="tx1"/>
                </a:solidFill>
                <a:effectLst/>
                <a:latin typeface="Calibri Light"/>
                <a:ea typeface="+mn-ea"/>
                <a:cs typeface="+mn-cs"/>
                <a:sym typeface="Wingdings" panose="05000000000000000000" pitchFamily="2" charset="2"/>
              </a:rPr>
              <a:t> </a:t>
            </a:r>
            <a:r>
              <a:rPr lang="fa-IR" sz="2400" i="0" kern="1200" dirty="0" smtClean="0">
                <a:solidFill>
                  <a:schemeClr val="tx1"/>
                </a:solidFill>
                <a:effectLst/>
                <a:latin typeface="Calibri Light"/>
                <a:ea typeface="+mn-ea"/>
                <a:cs typeface="+mn-cs"/>
              </a:rPr>
              <a:t>تأثیرات متفاوت در میدان سرعت</a:t>
            </a:r>
            <a:br>
              <a:rPr lang="fa-IR" sz="2400" i="0" kern="1200" dirty="0" smtClean="0">
                <a:solidFill>
                  <a:schemeClr val="tx1"/>
                </a:solidFill>
                <a:effectLst/>
                <a:latin typeface="Calibri Light"/>
                <a:ea typeface="+mn-ea"/>
                <a:cs typeface="+mn-cs"/>
              </a:rPr>
            </a:br>
            <a:r>
              <a:rPr lang="fa-IR" sz="2400" i="0" kern="1200" dirty="0" smtClean="0">
                <a:solidFill>
                  <a:schemeClr val="tx1"/>
                </a:solidFill>
                <a:effectLst/>
                <a:latin typeface="Calibri Light"/>
                <a:ea typeface="+mn-ea"/>
                <a:cs typeface="+mn-cs"/>
              </a:rPr>
              <a:t>جهت های بردارهای نیرو هر دو به سمت سیم ها است-</a:t>
            </a:r>
            <a:r>
              <a:rPr lang="fa-IR" sz="2400" i="0" kern="1200" dirty="0" smtClean="0">
                <a:solidFill>
                  <a:schemeClr val="tx1"/>
                </a:solidFill>
                <a:effectLst/>
                <a:latin typeface="Calibri Light"/>
                <a:ea typeface="+mn-ea"/>
                <a:cs typeface="+mn-cs"/>
                <a:sym typeface="Wingdings" panose="05000000000000000000" pitchFamily="2" charset="2"/>
              </a:rPr>
              <a:t>-</a:t>
            </a:r>
            <a:r>
              <a:rPr lang="fa-IR" sz="2400" i="0" kern="1200" dirty="0" smtClean="0">
                <a:solidFill>
                  <a:schemeClr val="tx1"/>
                </a:solidFill>
                <a:effectLst/>
                <a:latin typeface="Calibri Light"/>
                <a:ea typeface="+mn-ea"/>
                <a:cs typeface="+mn-cs"/>
              </a:rPr>
              <a:t>مقدار شدت میدان مغناطیسی و نیروی کلوین با دور شدن از مکان سیمها کاهش مییابد.</a:t>
            </a:r>
          </a:p>
          <a:p>
            <a:pPr algn="r" rtl="1"/>
            <a:r>
              <a:rPr lang="fa-IR" sz="2400" i="0" kern="1200" dirty="0" smtClean="0">
                <a:solidFill>
                  <a:schemeClr val="tx1"/>
                </a:solidFill>
                <a:effectLst/>
                <a:latin typeface="Calibri Light"/>
                <a:ea typeface="+mn-ea"/>
                <a:cs typeface="+mn-cs"/>
              </a:rPr>
              <a:t>در ادامه تأثیرات عدد مغناطیسی سیال𝐹𝑛𝑀 و جهتهای جریان در دو سیم روی الگوی جریان سیال، انتقال حرارت و تنش برشی بحث</a:t>
            </a:r>
            <a:r>
              <a:rPr lang="fa-IR" sz="2400" i="0" kern="1200" baseline="0" dirty="0" smtClean="0">
                <a:solidFill>
                  <a:schemeClr val="tx1"/>
                </a:solidFill>
                <a:effectLst/>
                <a:latin typeface="Calibri Light"/>
                <a:ea typeface="+mn-ea"/>
                <a:cs typeface="+mn-cs"/>
              </a:rPr>
              <a:t> خواهد شد.</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67988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400" i="0" kern="1200" dirty="0" smtClean="0">
                <a:solidFill>
                  <a:schemeClr val="tx1"/>
                </a:solidFill>
                <a:effectLst/>
                <a:latin typeface="Calibri Light"/>
                <a:ea typeface="+mn-ea"/>
                <a:cs typeface="+mn-cs"/>
              </a:rPr>
              <a:t>2 گردابه در ناحیه آنوریسم ایجادشده است.---الگوی جریان همچون حالت بدون سیم است ---گردابه</a:t>
            </a:r>
            <a:r>
              <a:rPr lang="fa-IR" sz="2400" i="0" kern="1200" baseline="0" dirty="0" smtClean="0">
                <a:solidFill>
                  <a:schemeClr val="tx1"/>
                </a:solidFill>
                <a:effectLst/>
                <a:latin typeface="Calibri Light"/>
                <a:ea typeface="+mn-ea"/>
                <a:cs typeface="+mn-cs"/>
              </a:rPr>
              <a:t> ها </a:t>
            </a:r>
            <a:r>
              <a:rPr lang="fa-IR" sz="2400" i="0" kern="1200" dirty="0" smtClean="0">
                <a:solidFill>
                  <a:schemeClr val="tx1"/>
                </a:solidFill>
                <a:effectLst/>
                <a:latin typeface="Calibri Light"/>
                <a:ea typeface="+mn-ea"/>
                <a:cs typeface="+mn-cs"/>
              </a:rPr>
              <a:t>بالا و پایین به ترتیب به صورت ساعتگرد و پادساعتگرد میچرخند.</a:t>
            </a:r>
          </a:p>
          <a:p>
            <a:pPr algn="r" rtl="1"/>
            <a:r>
              <a:rPr lang="fa-IR" sz="2400" i="0" kern="1200" dirty="0" smtClean="0">
                <a:solidFill>
                  <a:schemeClr val="tx1"/>
                </a:solidFill>
                <a:effectLst/>
                <a:latin typeface="Calibri Light"/>
                <a:ea typeface="+mn-ea"/>
                <a:cs typeface="+mn-cs"/>
              </a:rPr>
              <a:t>جهت</a:t>
            </a:r>
            <a:r>
              <a:rPr lang="fa-IR" sz="2400" i="0" kern="1200" baseline="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گردش، مستقل از مقدار عدد مغناطیس و جهت جریان حامل در سیم ها است---شکلگیری دو گردابه در کنارهم باعث جذب</a:t>
            </a:r>
            <a:r>
              <a:rPr lang="fa-IR" sz="2400" i="0" kern="1200" baseline="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داروی</a:t>
            </a:r>
            <a:r>
              <a:rPr lang="fa-IR" sz="2400" i="0" kern="1200" baseline="0" dirty="0" smtClean="0">
                <a:solidFill>
                  <a:schemeClr val="tx1"/>
                </a:solidFill>
                <a:effectLst/>
                <a:latin typeface="Calibri Light"/>
                <a:ea typeface="+mn-ea"/>
                <a:cs typeface="+mn-cs"/>
              </a:rPr>
              <a:t> مغناطیسی</a:t>
            </a:r>
            <a:r>
              <a:rPr lang="fa-IR" sz="2400" i="0" kern="1200" dirty="0" smtClean="0">
                <a:solidFill>
                  <a:schemeClr val="tx1"/>
                </a:solidFill>
                <a:effectLst/>
                <a:latin typeface="Calibri Light"/>
                <a:ea typeface="+mn-ea"/>
                <a:cs typeface="+mn-cs"/>
              </a:rPr>
              <a:t> توسط نیروی</a:t>
            </a:r>
            <a:r>
              <a:rPr lang="fa-IR" sz="2400" i="0" kern="1200" baseline="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کلوین سیمها میشود.</a:t>
            </a:r>
          </a:p>
          <a:p>
            <a:pPr algn="r" rtl="1"/>
            <a:r>
              <a:rPr lang="fa-IR" dirty="0" smtClean="0"/>
              <a:t>این گردابه ها میتواند دارو را در داخل ناحیه آنوریسم نگه دارد.----گردابه های ایجادشده توسط هرکدام از سیمها تغییری در الگوی جریان آنوریسم ایجاد نکرده بلکه فقط باعث تقویت گردابه ها شده</a:t>
            </a:r>
          </a:p>
          <a:p>
            <a:pPr marL="0" marR="0" indent="0" algn="r" defTabSz="914217" rtl="1" eaLnBrk="1" fontAlgn="auto" latinLnBrk="0" hangingPunct="1">
              <a:lnSpc>
                <a:spcPct val="100000"/>
              </a:lnSpc>
              <a:spcBef>
                <a:spcPts val="0"/>
              </a:spcBef>
              <a:spcAft>
                <a:spcPts val="0"/>
              </a:spcAft>
              <a:buClrTx/>
              <a:buSzTx/>
              <a:buFontTx/>
              <a:buNone/>
              <a:tabLst/>
              <a:defRPr/>
            </a:pPr>
            <a:r>
              <a:rPr lang="fa-IR" dirty="0" smtClean="0"/>
              <a:t>دمای آنوریسم با افزایش عدد مغناطیس افزایش مییابد، و برای حالت غیر همجهت دمای آنوریسم از حالت همجهت سیم بیشتر است</a:t>
            </a:r>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98474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09296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افزایش عدد مغناطیس سیال </a:t>
            </a:r>
            <a:r>
              <a:rPr lang="fa-IR" dirty="0" smtClean="0">
                <a:sym typeface="Wingdings" panose="05000000000000000000" pitchFamily="2" charset="2"/>
              </a:rPr>
              <a:t></a:t>
            </a:r>
            <a:r>
              <a:rPr lang="fa-IR" dirty="0" smtClean="0"/>
              <a:t> افزایش سرعت در نزدیکی دیواره و قسمت مرکزی آنوریسم به دلیل تقویت و افزایش تأثیر میدان مغناطیسی شده است.</a:t>
            </a:r>
          </a:p>
          <a:p>
            <a:pPr algn="r" rtl="1"/>
            <a:r>
              <a:rPr lang="fa-IR" dirty="0" smtClean="0"/>
              <a:t>مغناطیسی سیمهای غیرهم جهت اثرات بیشتری روی پروفیل سرعت، نسبت سیمهای همجهت دارند. علت:مقدار نیروی کلوین در جهت 𝑥 در قسمت مرکزی آنوریسم2 = ∗𝑥 در حالت غیرهم جهت نسبت به حالت هم جهت در سیمها بیشتر است.</a:t>
            </a:r>
          </a:p>
          <a:p>
            <a:pPr algn="r" rtl="1"/>
            <a:r>
              <a:rPr lang="fa-IR" dirty="0" smtClean="0"/>
              <a:t>سرعت کم در ناحیه بازگردشی یکی از عوامل مهم برای بزرگ شدن و پارگی آنوریسم است[60]. جریان گردشی آرام باعث شکلگیری لخته خون میشود[61]. </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230186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 ناحیه ورودی</a:t>
            </a:r>
            <a:r>
              <a:rPr lang="en-US" dirty="0" smtClean="0"/>
              <a:t> </a:t>
            </a:r>
            <a:r>
              <a:rPr lang="fa-IR" dirty="0" smtClean="0"/>
              <a:t>تنش برشی و عدد ناسلت تقریباً ثابت است</a:t>
            </a:r>
            <a:r>
              <a:rPr lang="en-US" dirty="0" smtClean="0"/>
              <a:t>.</a:t>
            </a:r>
          </a:p>
          <a:p>
            <a:pPr algn="r" rtl="1"/>
            <a:r>
              <a:rPr lang="fa-IR" dirty="0" smtClean="0"/>
              <a:t>مقدار پارامترها به</a:t>
            </a:r>
            <a:r>
              <a:rPr lang="en-US" dirty="0" smtClean="0"/>
              <a:t> </a:t>
            </a:r>
            <a:r>
              <a:rPr lang="fa-IR" dirty="0" smtClean="0"/>
              <a:t>سرعت در بالادست مکانهای سیم افزایش مییابدکه در آن به بیشترین مقدار محلی خود میرسند و باعث میشود که سلولهای قرمز خون در این ناحیه در معرض تنش برشی ماکزیمم قرارگیرند. تنش</a:t>
            </a:r>
            <a:r>
              <a:rPr lang="en-US" dirty="0" smtClean="0"/>
              <a:t> </a:t>
            </a:r>
            <a:r>
              <a:rPr lang="fa-IR" dirty="0" smtClean="0"/>
              <a:t>برشی زیاد باعث خونکافت )جدا شدن هموگلوبین از گلبول قرمز( میشود</a:t>
            </a:r>
            <a:r>
              <a:rPr lang="en-US" dirty="0" smtClean="0"/>
              <a:t>.</a:t>
            </a:r>
          </a:p>
          <a:p>
            <a:pPr algn="r" rtl="1"/>
            <a:endParaRPr lang="fa-IR" dirty="0" smtClean="0"/>
          </a:p>
          <a:p>
            <a:pPr algn="r" rtl="1"/>
            <a:r>
              <a:rPr lang="fa-IR" sz="2400" i="0" kern="1200" dirty="0" smtClean="0">
                <a:solidFill>
                  <a:schemeClr val="tx1"/>
                </a:solidFill>
                <a:effectLst/>
                <a:latin typeface="Calibri Light"/>
                <a:ea typeface="+mn-ea"/>
                <a:cs typeface="+mn-cs"/>
              </a:rPr>
              <a:t>نقطه جدایی به بالادست جریان شیفت پیدا خواهند کرد )نزدیک مکان سیم </a:t>
            </a:r>
            <a:r>
              <a:rPr lang="en-US" altLang="ko-KR"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و نقطه اتصال مجدد به پایین دست جریان )انتهای ناحیه آنوریسم</a:t>
            </a:r>
            <a:r>
              <a:rPr lang="fa-IR" sz="2400" i="0" kern="1200" baseline="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انتقال خواهد یافت که باعث تقویت شدن و گسترش یافتن جریان برگشتی میشود.</a:t>
            </a:r>
          </a:p>
          <a:p>
            <a:pPr algn="r" rtl="1"/>
            <a:endParaRPr lang="fa-IR" sz="2400" i="0" kern="1200" dirty="0" smtClean="0">
              <a:solidFill>
                <a:schemeClr val="tx1"/>
              </a:solidFill>
              <a:effectLst/>
              <a:latin typeface="Calibri Light"/>
              <a:ea typeface="+mn-ea"/>
              <a:cs typeface="+mn-cs"/>
            </a:endParaRPr>
          </a:p>
          <a:p>
            <a:pPr algn="r" rtl="1"/>
            <a:r>
              <a:rPr lang="fa-IR" sz="2400" i="0" kern="1200" dirty="0" smtClean="0">
                <a:solidFill>
                  <a:schemeClr val="tx1"/>
                </a:solidFill>
                <a:effectLst/>
                <a:latin typeface="Calibri Light"/>
                <a:ea typeface="+mn-ea"/>
                <a:cs typeface="+mn-cs"/>
              </a:rPr>
              <a:t>از دید هدفیابی دارو مغناطیسی، بزرگی ناحیه بازگردشی معلول از عدد مغناطیسی بزرگ جریان غیر همجهت الکتریکی سیمها، منجر به افزایش در سطح تماس موثر بین دارو و بافت رگ ضعیف آنوریسم میشود.</a:t>
            </a:r>
          </a:p>
          <a:p>
            <a:pPr algn="r" rtl="1"/>
            <a:endParaRPr lang="fa-IR" sz="2400" i="0" kern="1200" dirty="0" smtClean="0">
              <a:solidFill>
                <a:schemeClr val="tx1"/>
              </a:solidFill>
              <a:effectLst/>
              <a:latin typeface="Calibri Light"/>
              <a:ea typeface="+mn-ea"/>
              <a:cs typeface="+mn-cs"/>
            </a:endParaRPr>
          </a:p>
          <a:p>
            <a:pPr algn="r" rtl="1"/>
            <a:r>
              <a:rPr lang="fa-IR" sz="2400" i="0" kern="1200" dirty="0" smtClean="0">
                <a:solidFill>
                  <a:schemeClr val="tx1"/>
                </a:solidFill>
                <a:effectLst/>
                <a:latin typeface="Calibri Light"/>
                <a:ea typeface="+mn-ea"/>
                <a:cs typeface="+mn-cs"/>
              </a:rPr>
              <a:t>گرادیان تنش برشی دیواره در نزدیکی محل سیم ها خیلی بزرگ است. در ناحیه با گرادیان تنش برشی زیاد، لامینای الاستیک داخلی توسط متالوپروتئیناز ماتریسی4 تخریب میشود که باعث تورم اولیهای و جریان گردشی میشود. بنابراین، گرادیان تنش برشی بزرگ دیواره میتواند باعث ایجاد یک ناحیه بزرگتر شود[63]. از این رو در نزدیکی محل سیم، احتمال بزرگی آنوریسم حتی در رگ معمولی هم افزایش مییابد.</a:t>
            </a:r>
          </a:p>
          <a:p>
            <a:pPr algn="r" rtl="1"/>
            <a:endParaRPr lang="fa-IR" sz="2400" i="0" kern="1200" dirty="0" smtClean="0">
              <a:solidFill>
                <a:schemeClr val="tx1"/>
              </a:solidFill>
              <a:effectLst/>
              <a:latin typeface="Calibri Light"/>
              <a:ea typeface="+mn-ea"/>
              <a:cs typeface="+mn-cs"/>
            </a:endParaRPr>
          </a:p>
          <a:p>
            <a:pPr algn="r" rtl="1"/>
            <a:r>
              <a:rPr lang="fa-IR" sz="2400" i="0" kern="1200" dirty="0" smtClean="0">
                <a:solidFill>
                  <a:schemeClr val="tx1"/>
                </a:solidFill>
                <a:effectLst/>
                <a:latin typeface="Calibri Light"/>
                <a:ea typeface="+mn-ea"/>
                <a:cs typeface="+mn-cs"/>
              </a:rPr>
              <a:t>تاتیشیما و همکاران [64] توزیع تنش برشی دیواره در آنوریسم میانه رگ مغزی با تورم بزرگ شده را محاسبه کردندو نشان دادند که در ناحیه متورم شده تنش برشی دیواره کم است. همچنین بوسل و همکاران[65]مشاهده کردند که رشد آنوریسم در نواحی اندوتلیوم )شکل 4-2( دیواره رگ که در معرض تنش برشی دیواره کم قرار گرفته اند رخ میدهد. در ناحیه با تنش برشی دیواره کم، حساسیت به پارگی دیواره آنوریسم در سلولهای در حال مرگ عضله صاف توسط سلولهای التهابی شتاب پیدا کرده است که در نتیجه رقیق شدن پوشش میانی)مدیا( سرخرگ است. پس، تنش برشی دیواره کم در ناحیه در حال رشد آنوریسم مشاهده میشود. بنابراین، از شکل )1-5 </a:t>
            </a:r>
            <a:r>
              <a:rPr lang="en-US" sz="2400" i="0" kern="1200" dirty="0" smtClean="0">
                <a:solidFill>
                  <a:schemeClr val="tx1"/>
                </a:solidFill>
                <a:effectLst/>
                <a:latin typeface="Calibri Light"/>
                <a:ea typeface="+mn-ea"/>
                <a:cs typeface="+mn-cs"/>
              </a:rPr>
              <a:t>a </a:t>
            </a:r>
            <a:r>
              <a:rPr lang="fa-IR" sz="2400" i="0" kern="1200" dirty="0" smtClean="0">
                <a:solidFill>
                  <a:schemeClr val="tx1"/>
                </a:solidFill>
                <a:effectLst/>
                <a:latin typeface="Calibri Light"/>
                <a:ea typeface="+mn-ea"/>
                <a:cs typeface="+mn-cs"/>
              </a:rPr>
              <a:t>و </a:t>
            </a:r>
            <a:r>
              <a:rPr lang="en-US" sz="2400" i="0" kern="1200" dirty="0" smtClean="0">
                <a:solidFill>
                  <a:schemeClr val="tx1"/>
                </a:solidFill>
                <a:effectLst/>
                <a:latin typeface="Calibri Light"/>
                <a:ea typeface="+mn-ea"/>
                <a:cs typeface="+mn-cs"/>
              </a:rPr>
              <a:t>b( </a:t>
            </a:r>
            <a:r>
              <a:rPr lang="fa-IR" sz="2400" i="0" kern="1200" dirty="0" smtClean="0">
                <a:solidFill>
                  <a:schemeClr val="tx1"/>
                </a:solidFill>
                <a:effectLst/>
                <a:latin typeface="Calibri Light"/>
                <a:ea typeface="+mn-ea"/>
                <a:cs typeface="+mn-cs"/>
              </a:rPr>
              <a:t>افزایش در عدد مغناطیسی و گذر جریان غیرهم جهت در سیم باعث افزایش تنش برشی دیواره آنوریسم شده و در نتیجه باعث کاهش خطر پارگی و رشد آنوریسم میشود.</a:t>
            </a:r>
            <a:br>
              <a:rPr lang="fa-IR" sz="2400" i="0" kern="1200" dirty="0" smtClean="0">
                <a:solidFill>
                  <a:schemeClr val="tx1"/>
                </a:solidFill>
                <a:effectLst/>
                <a:latin typeface="Calibri Light"/>
                <a:ea typeface="+mn-ea"/>
                <a:cs typeface="+mn-cs"/>
              </a:rPr>
            </a:br>
            <a:r>
              <a:rPr lang="fa-IR" sz="2400" i="0" kern="1200" dirty="0" smtClean="0">
                <a:solidFill>
                  <a:schemeClr val="tx1"/>
                </a:solidFill>
                <a:effectLst/>
                <a:latin typeface="Calibri Light"/>
                <a:ea typeface="+mn-ea"/>
                <a:cs typeface="+mn-cs"/>
              </a:rPr>
              <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816893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400" i="0" kern="1200" dirty="0" smtClean="0">
                <a:solidFill>
                  <a:schemeClr val="tx1"/>
                </a:solidFill>
                <a:effectLst/>
                <a:latin typeface="Calibri Light"/>
                <a:ea typeface="+mn-ea"/>
                <a:cs typeface="+mn-cs"/>
              </a:rPr>
              <a:t>در پایین</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دست</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جریان مکانهای منبع مغناطیسی ( نزدیک بهجایی که منبعها جای گرفتهاند</a:t>
            </a:r>
            <a:r>
              <a:rPr lang="en-US" sz="2400" i="0" kern="1200" dirty="0" smtClean="0">
                <a:solidFill>
                  <a:schemeClr val="tx1"/>
                </a:solidFill>
                <a:effectLst/>
                <a:latin typeface="Calibri Light"/>
                <a:ea typeface="+mn-ea"/>
                <a:cs typeface="+mn-cs"/>
              </a:rPr>
              <a:t>(</a:t>
            </a:r>
            <a:r>
              <a:rPr lang="en-US" sz="2400" i="0" kern="1200" baseline="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کاهشی رخ میدهد و این پارامترها به کمترین مقدار محلی خود میرسند. علت این قضیه به جریان بالادست سیم نزدیک دیواره برمیگردد که نیروی کلوین و جریان سیال همجهت هستند بنابراین جریان شتاب گرفته و نزدیک دیواره سرعت افزایش مییابد و درنتیجه تنش برشی دیواره و نرخ انتقال حرارت افزایش مییابد. برعکس، در پاییندست جریان مکان سیمها،</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نیروی کلوین در خلاف جهت جریان است</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که باعث کاهش سرعت در جریان دیواره میشود و درنتیجه ضریب اصطکاک و عدد ناسلت کاهش مییابد</a:t>
            </a:r>
            <a:r>
              <a:rPr lang="en-US" sz="2400" i="0" kern="1200" dirty="0" smtClean="0">
                <a:solidFill>
                  <a:schemeClr val="tx1"/>
                </a:solidFill>
                <a:effectLst/>
                <a:latin typeface="Calibri Light"/>
                <a:ea typeface="+mn-ea"/>
                <a:cs typeface="+mn-cs"/>
              </a:rPr>
              <a:t>.</a:t>
            </a:r>
            <a:r>
              <a:rPr lang="fa-IR" sz="2400" i="0" kern="1200" dirty="0" smtClean="0">
                <a:solidFill>
                  <a:schemeClr val="tx1"/>
                </a:solidFill>
                <a:effectLst/>
                <a:latin typeface="Calibri Light"/>
                <a:ea typeface="+mn-ea"/>
                <a:cs typeface="+mn-cs"/>
              </a:rPr>
              <a:t/>
            </a:r>
            <a:br>
              <a:rPr lang="fa-IR" sz="2400" i="0" kern="1200" dirty="0" smtClean="0">
                <a:solidFill>
                  <a:schemeClr val="tx1"/>
                </a:solidFill>
                <a:effectLst/>
                <a:latin typeface="Calibri Light"/>
                <a:ea typeface="+mn-ea"/>
                <a:cs typeface="+mn-cs"/>
              </a:rPr>
            </a:br>
            <a:endParaRPr lang="fa-IR" sz="2400" i="0" kern="1200" dirty="0" smtClean="0">
              <a:solidFill>
                <a:schemeClr val="tx1"/>
              </a:solidFill>
              <a:effectLst/>
              <a:latin typeface="Calibri Light"/>
              <a:ea typeface="+mn-ea"/>
              <a:cs typeface="+mn-cs"/>
            </a:endParaRPr>
          </a:p>
          <a:p>
            <a:pPr algn="r" rtl="1"/>
            <a:r>
              <a:rPr lang="fa-IR" dirty="0" smtClean="0"/>
              <a:t>همچنین مکان اوج ناسلت به پاییندست جریان حرکت میکند. این انتقال مکان مقدار اوج ناسلت ظاهرا به انتقال نقطه اتصال مجدد جریان بستگی دارد/</a:t>
            </a:r>
          </a:p>
          <a:p>
            <a:pPr algn="r" rtl="1"/>
            <a:endParaRPr lang="fa-IR" dirty="0" smtClean="0"/>
          </a:p>
          <a:p>
            <a:pPr algn="r" rtl="1"/>
            <a:r>
              <a:rPr lang="fa-IR" sz="2400" i="0" kern="1200" dirty="0" smtClean="0">
                <a:solidFill>
                  <a:schemeClr val="tx1"/>
                </a:solidFill>
                <a:effectLst/>
                <a:latin typeface="Calibri Light"/>
                <a:ea typeface="+mn-ea"/>
                <a:cs typeface="+mn-cs"/>
              </a:rPr>
              <a:t>دورتر از پاییندست جریان (در نقطه آسایش)</a:t>
            </a:r>
            <a:r>
              <a:rPr lang="en-US" altLang="ko-KR"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ضریب اصطکاک به مقدار اولیه خود میرسد. همچنین، مقدار اوج انتقال حرارت و ضریب اصطکاک در حالتی که سیمها دارای جهت جریان غیرهمسو هستند بیشتر از حالت سیمها جهت جریان هم سو است. </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88694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نیروی کلوین باعث کاهش انتقال حرارت کل جریان خون میشود ولی با افزایش عدد مغناطیسی سیال و جریان غیرهمسو در سیمها ناسلت میانگین𝐺𝑉𝐴𝑢𝑁 افزایش مییابد.</a:t>
            </a:r>
          </a:p>
          <a:p>
            <a:pPr algn="r" rtl="1"/>
            <a:endParaRPr lang="fa-IR" dirty="0" smtClean="0"/>
          </a:p>
          <a:p>
            <a:pPr algn="r" rtl="1"/>
            <a:r>
              <a:rPr lang="fa-IR" sz="2400" i="0" kern="1200" dirty="0" smtClean="0">
                <a:solidFill>
                  <a:schemeClr val="tx1"/>
                </a:solidFill>
                <a:effectLst/>
                <a:latin typeface="Calibri Light"/>
                <a:ea typeface="+mn-ea"/>
                <a:cs typeface="+mn-cs"/>
              </a:rPr>
              <a:t>نتایج نشان میدهد که افت انرژی )یا افت فشار( زمانی که میدان مغناطیسی اعمال میشود بزرگترشده و سطح افت انرژی با افزایش عدد مغناطیسی سیال و استفاده جریان غیرهمسو در سیمها افزایش مییابد. افت انرژی به دلیل دو عامل تنش برشی دیواره )بیشترین افت( و گردابه ویک4 ناحیه آنوریسم )افت محلی یا کمترین( است. از جدول )1-0( ضریب اصطکاک جریان خون در آنوریسم کاهشیافتهاست. بعلاوه نتایج </a:t>
            </a:r>
            <a:r>
              <a:rPr lang="en-US" sz="2400" i="0" kern="1200" dirty="0" err="1" smtClean="0">
                <a:solidFill>
                  <a:schemeClr val="tx1"/>
                </a:solidFill>
                <a:effectLst/>
                <a:latin typeface="Calibri Light"/>
                <a:ea typeface="+mn-ea"/>
                <a:cs typeface="+mn-cs"/>
              </a:rPr>
              <a:t>cf</a:t>
            </a:r>
            <a:r>
              <a:rPr lang="fa-IR" sz="2400" i="0" kern="1200" dirty="0" smtClean="0">
                <a:solidFill>
                  <a:schemeClr val="tx1"/>
                </a:solidFill>
                <a:effectLst/>
                <a:latin typeface="Calibri Light"/>
                <a:ea typeface="+mn-ea"/>
                <a:cs typeface="+mn-cs"/>
              </a:rPr>
              <a:t>نشان میدهد که عامل دراگ ویسکوزیته روی دیواره رگها با اعمال میدان مغناطیسی سیمها کاهش مییابد.</a:t>
            </a:r>
          </a:p>
          <a:p>
            <a:pPr algn="r" rtl="1"/>
            <a:endParaRPr lang="fa-IR" sz="2400" i="0" kern="1200" dirty="0" smtClean="0">
              <a:solidFill>
                <a:schemeClr val="tx1"/>
              </a:solidFill>
              <a:effectLst/>
              <a:latin typeface="Calibri Light"/>
              <a:ea typeface="+mn-ea"/>
              <a:cs typeface="+mn-cs"/>
            </a:endParaRPr>
          </a:p>
          <a:p>
            <a:pPr algn="r" rtl="1"/>
            <a:r>
              <a:rPr lang="fa-IR" sz="2400" i="0" kern="1200" dirty="0" smtClean="0">
                <a:solidFill>
                  <a:schemeClr val="tx1"/>
                </a:solidFill>
                <a:effectLst/>
                <a:latin typeface="Calibri Light"/>
                <a:ea typeface="+mn-ea"/>
                <a:cs typeface="+mn-cs"/>
              </a:rPr>
              <a:t>شوجیما و همکاران [66] ضریب افت فشار </a:t>
            </a:r>
            <a:r>
              <a:rPr lang="en-US" altLang="ko-KR"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را بعنوان شاخص برای خطر پارگی آنوریسم معرفی کردند. آنها نتیجه گرفتند که آنوریسم ها با جریان خون به سادگی تمایل به پارگی دارند و ضریب افت فشار مقادیر کمی دارد یا همودینامیک پایدار است. این پایداری باعث کاهش در تحمل طبیعی دیواره به تغییرات همودینامیک همچون تغییرات سریع فشار خون شده که باعث افزایش خطر پارگی میشود. آنها نتیجه گرفتند که نواحی با بزرگ شکل خودشان را در طول رشد آنوریسم تغییر میدهند تا از برخورد با جریان خون جلوگیری کنند. بنابراین افزایش در مقدار عدد مغناطیسی و گذر جریان غیر هم سو در سیم باعث افزایش 𝑐𝐿𝑃 شده و در نتیجه باعث کاهش خطر پارگی میشود</a:t>
            </a:r>
            <a:br>
              <a:rPr lang="fa-IR" sz="2400" i="0" kern="1200" dirty="0" smtClean="0">
                <a:solidFill>
                  <a:schemeClr val="tx1"/>
                </a:solidFill>
                <a:effectLst/>
                <a:latin typeface="Calibri Light"/>
                <a:ea typeface="+mn-ea"/>
                <a:cs typeface="+mn-cs"/>
              </a:rPr>
            </a:br>
            <a:r>
              <a:rPr lang="fa-IR" sz="2400" i="0" kern="1200" dirty="0" smtClean="0">
                <a:solidFill>
                  <a:schemeClr val="tx1"/>
                </a:solidFill>
                <a:effectLst/>
                <a:latin typeface="Calibri Light"/>
                <a:ea typeface="+mn-ea"/>
                <a:cs typeface="+mn-cs"/>
              </a:rPr>
              <a:t> </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291382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اثر میدان مغناطیسی آهنربای مستطیلی روی دارو در رگ آنوریسم مورد بررسی قرار گرفته است. از بزرگی اثر میدان مغناطیسی روی جریان خون در مقابل دارو صرفنظر شده است.</a:t>
            </a:r>
          </a:p>
          <a:p>
            <a:pPr algn="r" rtl="1"/>
            <a:r>
              <a:rPr lang="fa-IR" sz="2400" i="0" kern="1200" dirty="0" smtClean="0">
                <a:solidFill>
                  <a:schemeClr val="tx1"/>
                </a:solidFill>
                <a:effectLst/>
                <a:latin typeface="Calibri Light"/>
                <a:ea typeface="+mn-ea"/>
                <a:cs typeface="+mn-cs"/>
              </a:rPr>
              <a:t>در این بخش با استفاده از ذرات </a:t>
            </a:r>
            <a:r>
              <a:rPr lang="en-US" sz="2400" i="0" kern="1200" dirty="0" err="1" smtClean="0">
                <a:solidFill>
                  <a:schemeClr val="tx1"/>
                </a:solidFill>
                <a:effectLst/>
                <a:latin typeface="Calibri Light"/>
                <a:ea typeface="+mn-ea"/>
                <a:cs typeface="+mn-cs"/>
              </a:rPr>
              <a:t>fe3o4</a:t>
            </a:r>
            <a:r>
              <a:rPr lang="ko-KR" alt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با قطر ذره مشخص در ترکیب با سیال زمینه خون در قسمت ورودی رگ تزریق شده با استفاده از روابط لانژوئن اثر میدان روی دارو مورد بررسی قرار می</a:t>
            </a: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گیرد</a:t>
            </a:r>
            <a:br>
              <a:rPr lang="fa-IR" sz="2400" i="0" kern="1200" dirty="0" smtClean="0">
                <a:solidFill>
                  <a:schemeClr val="tx1"/>
                </a:solidFill>
                <a:effectLst/>
                <a:latin typeface="Calibri Light"/>
                <a:ea typeface="+mn-ea"/>
                <a:cs typeface="+mn-cs"/>
              </a:rPr>
            </a:br>
            <a:r>
              <a:rPr lang="fa-IR" sz="2400" i="0" kern="1200" dirty="0" smtClean="0">
                <a:solidFill>
                  <a:schemeClr val="tx1"/>
                </a:solidFill>
                <a:effectLst/>
                <a:latin typeface="Calibri Light"/>
                <a:ea typeface="+mn-ea"/>
                <a:cs typeface="+mn-cs"/>
              </a:rPr>
              <a:t/>
            </a:r>
            <a:br>
              <a:rPr lang="fa-IR" sz="2400" i="0" kern="1200" dirty="0" smtClean="0">
                <a:solidFill>
                  <a:schemeClr val="tx1"/>
                </a:solidFill>
                <a:effectLst/>
                <a:latin typeface="Calibri Light"/>
                <a:ea typeface="+mn-ea"/>
                <a:cs typeface="+mn-cs"/>
              </a:rPr>
            </a:br>
            <a:r>
              <a:rPr lang="en-US" sz="2400" i="0" kern="1200" dirty="0" smtClean="0">
                <a:solidFill>
                  <a:schemeClr val="tx1"/>
                </a:solidFill>
                <a:effectLst/>
                <a:latin typeface="Calibri Light"/>
                <a:ea typeface="+mn-ea"/>
                <a:cs typeface="+mn-cs"/>
              </a:rPr>
              <a:t> </a:t>
            </a:r>
            <a:r>
              <a:rPr lang="fa-IR" sz="2400" i="0" kern="1200" dirty="0" smtClean="0">
                <a:solidFill>
                  <a:schemeClr val="tx1"/>
                </a:solidFill>
                <a:effectLst/>
                <a:latin typeface="Calibri Light"/>
                <a:ea typeface="+mn-ea"/>
                <a:cs typeface="+mn-cs"/>
              </a:rPr>
              <a:t>در معادلات انتقال ممنتم از ترم نیروی کلوین و ناتعادلی مغناطیس شوندگی صرفنظر شده است. علت اصلی این فرض اصولا بیشتر بودن اثر میدان مغناطیس در فاز دارو و همچنین فرض دیاکسیژن بودن خون ) خون فاقد اکسیژن( است، که در این حالت خون با فرض دیامغناطیس بودن در معادلات شرکت میکند[67].</a:t>
            </a:r>
          </a:p>
          <a:p>
            <a:pPr algn="r" rtl="1"/>
            <a:endParaRPr lang="fa-IR" sz="2400" i="0" kern="1200" dirty="0" smtClean="0">
              <a:solidFill>
                <a:schemeClr val="tx1"/>
              </a:solidFill>
              <a:effectLst/>
              <a:latin typeface="Calibri Light"/>
              <a:ea typeface="+mn-ea"/>
              <a:cs typeface="+mn-cs"/>
            </a:endParaRPr>
          </a:p>
          <a:p>
            <a:pPr algn="r" rtl="1"/>
            <a:r>
              <a:rPr lang="fa-IR" sz="2400" i="0" kern="1200" dirty="0" smtClean="0">
                <a:solidFill>
                  <a:schemeClr val="tx1"/>
                </a:solidFill>
                <a:effectLst/>
                <a:latin typeface="Calibri Light"/>
                <a:ea typeface="+mn-ea"/>
                <a:cs typeface="+mn-cs"/>
              </a:rPr>
              <a:t>در ابتدای کار اثر قطر نانوذره در الگوی انتقال دارو و زمان حضور دارو در موضع آنوریسم موردبحث قرار میگیرد و در ادامه با تغییر مکان آهنربا رفتار سیال بررسی میشود.</a:t>
            </a:r>
            <a:br>
              <a:rPr lang="fa-IR" sz="2400" i="0" kern="1200" dirty="0" smtClean="0">
                <a:solidFill>
                  <a:schemeClr val="tx1"/>
                </a:solidFill>
                <a:effectLst/>
                <a:latin typeface="Calibri Light"/>
                <a:ea typeface="+mn-ea"/>
                <a:cs typeface="+mn-cs"/>
              </a:rPr>
            </a:b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315290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13957911" y="4287754"/>
            <a:ext cx="7654172" cy="4334529"/>
          </a:xfrm>
        </p:spPr>
        <p:txBody>
          <a:bodyPr rtlCol="0">
            <a:normAutofit/>
          </a:bodyPr>
          <a:lstStyle>
            <a:lvl1pPr marL="0" indent="0">
              <a:buNone/>
              <a:defRPr sz="2000">
                <a:solidFill>
                  <a:schemeClr val="tx1">
                    <a:lumMod val="50000"/>
                    <a:lumOff val="50000"/>
                  </a:schemeClr>
                </a:solidFill>
              </a:defRPr>
            </a:lvl1pPr>
          </a:lstStyle>
          <a:p>
            <a:pPr lvl="0"/>
            <a:endParaRPr lang="en-US" noProof="0" dirty="0"/>
          </a:p>
        </p:txBody>
      </p:sp>
    </p:spTree>
    <p:extLst>
      <p:ext uri="{BB962C8B-B14F-4D97-AF65-F5344CB8AC3E}">
        <p14:creationId xmlns:p14="http://schemas.microsoft.com/office/powerpoint/2010/main" val="2770094314"/>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 the team 3">
    <p:spTree>
      <p:nvGrpSpPr>
        <p:cNvPr id="1" name=""/>
        <p:cNvGrpSpPr/>
        <p:nvPr/>
      </p:nvGrpSpPr>
      <p:grpSpPr>
        <a:xfrm>
          <a:off x="0" y="0"/>
          <a:ext cx="0" cy="0"/>
          <a:chOff x="0" y="0"/>
          <a:chExt cx="0" cy="0"/>
        </a:xfrm>
      </p:grpSpPr>
      <p:sp>
        <p:nvSpPr>
          <p:cNvPr id="34" name="Picture Placeholder 13"/>
          <p:cNvSpPr>
            <a:spLocks noGrp="1"/>
          </p:cNvSpPr>
          <p:nvPr>
            <p:ph type="pic" sz="quarter" idx="21"/>
          </p:nvPr>
        </p:nvSpPr>
        <p:spPr>
          <a:xfrm>
            <a:off x="16677484" y="4255439"/>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35" name="Picture Placeholder 13"/>
          <p:cNvSpPr>
            <a:spLocks noGrp="1"/>
          </p:cNvSpPr>
          <p:nvPr>
            <p:ph type="pic" sz="quarter" idx="22"/>
          </p:nvPr>
        </p:nvSpPr>
        <p:spPr>
          <a:xfrm>
            <a:off x="4235773" y="4255439"/>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36" name="Picture Placeholder 13"/>
          <p:cNvSpPr>
            <a:spLocks noGrp="1"/>
          </p:cNvSpPr>
          <p:nvPr>
            <p:ph type="pic" sz="quarter" idx="23"/>
          </p:nvPr>
        </p:nvSpPr>
        <p:spPr>
          <a:xfrm>
            <a:off x="10461225" y="4255439"/>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5001581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eet the team 3">
    <p:spTree>
      <p:nvGrpSpPr>
        <p:cNvPr id="1" name=""/>
        <p:cNvGrpSpPr/>
        <p:nvPr/>
      </p:nvGrpSpPr>
      <p:grpSpPr>
        <a:xfrm>
          <a:off x="0" y="0"/>
          <a:ext cx="0" cy="0"/>
          <a:chOff x="0" y="0"/>
          <a:chExt cx="0" cy="0"/>
        </a:xfrm>
      </p:grpSpPr>
      <p:sp>
        <p:nvSpPr>
          <p:cNvPr id="13" name="Picture Placeholder 13"/>
          <p:cNvSpPr>
            <a:spLocks noGrp="1"/>
          </p:cNvSpPr>
          <p:nvPr>
            <p:ph type="pic" sz="quarter" idx="22"/>
          </p:nvPr>
        </p:nvSpPr>
        <p:spPr>
          <a:xfrm>
            <a:off x="18252672" y="4077201"/>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4" name="Picture Placeholder 13"/>
          <p:cNvSpPr>
            <a:spLocks noGrp="1"/>
          </p:cNvSpPr>
          <p:nvPr>
            <p:ph type="pic" sz="quarter" idx="23"/>
          </p:nvPr>
        </p:nvSpPr>
        <p:spPr>
          <a:xfrm>
            <a:off x="13038902" y="4077201"/>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5" name="Picture Placeholder 13"/>
          <p:cNvSpPr>
            <a:spLocks noGrp="1"/>
          </p:cNvSpPr>
          <p:nvPr>
            <p:ph type="pic" sz="quarter" idx="24"/>
          </p:nvPr>
        </p:nvSpPr>
        <p:spPr>
          <a:xfrm>
            <a:off x="7957597" y="4077201"/>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6" name="Picture Placeholder 13"/>
          <p:cNvSpPr>
            <a:spLocks noGrp="1"/>
          </p:cNvSpPr>
          <p:nvPr>
            <p:ph type="pic" sz="quarter" idx="25"/>
          </p:nvPr>
        </p:nvSpPr>
        <p:spPr>
          <a:xfrm>
            <a:off x="2743827" y="4077201"/>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67116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eet the team 3">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2938917" y="4077197"/>
            <a:ext cx="3461551" cy="3750596"/>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859774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us layout 1">
    <p:spTree>
      <p:nvGrpSpPr>
        <p:cNvPr id="1" name=""/>
        <p:cNvGrpSpPr/>
        <p:nvPr/>
      </p:nvGrpSpPr>
      <p:grpSpPr>
        <a:xfrm>
          <a:off x="0" y="0"/>
          <a:ext cx="0" cy="0"/>
          <a:chOff x="0" y="0"/>
          <a:chExt cx="0" cy="0"/>
        </a:xfrm>
      </p:grpSpPr>
      <p:sp>
        <p:nvSpPr>
          <p:cNvPr id="6" name="Picture Placeholder 13"/>
          <p:cNvSpPr>
            <a:spLocks noGrp="1"/>
          </p:cNvSpPr>
          <p:nvPr>
            <p:ph type="pic" sz="quarter" idx="23"/>
          </p:nvPr>
        </p:nvSpPr>
        <p:spPr>
          <a:xfrm>
            <a:off x="1847171" y="3962393"/>
            <a:ext cx="6813553" cy="6815327"/>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7225726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5246217"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7" name="Picture Placeholder 13"/>
          <p:cNvSpPr>
            <a:spLocks noGrp="1"/>
          </p:cNvSpPr>
          <p:nvPr>
            <p:ph type="pic" sz="quarter" idx="44"/>
          </p:nvPr>
        </p:nvSpPr>
        <p:spPr>
          <a:xfrm>
            <a:off x="8278293"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8" name="Picture Placeholder 13"/>
          <p:cNvSpPr>
            <a:spLocks noGrp="1"/>
          </p:cNvSpPr>
          <p:nvPr>
            <p:ph type="pic" sz="quarter" idx="45"/>
          </p:nvPr>
        </p:nvSpPr>
        <p:spPr>
          <a:xfrm>
            <a:off x="2214141"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9" name="Picture Placeholder 13"/>
          <p:cNvSpPr>
            <a:spLocks noGrp="1"/>
          </p:cNvSpPr>
          <p:nvPr>
            <p:ph type="pic" sz="quarter" idx="46"/>
          </p:nvPr>
        </p:nvSpPr>
        <p:spPr>
          <a:xfrm>
            <a:off x="5246217"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0" name="Picture Placeholder 13"/>
          <p:cNvSpPr>
            <a:spLocks noGrp="1"/>
          </p:cNvSpPr>
          <p:nvPr>
            <p:ph type="pic" sz="quarter" idx="47"/>
          </p:nvPr>
        </p:nvSpPr>
        <p:spPr>
          <a:xfrm>
            <a:off x="8278293"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1" name="Picture Placeholder 13"/>
          <p:cNvSpPr>
            <a:spLocks noGrp="1"/>
          </p:cNvSpPr>
          <p:nvPr>
            <p:ph type="pic" sz="quarter" idx="48"/>
          </p:nvPr>
        </p:nvSpPr>
        <p:spPr>
          <a:xfrm>
            <a:off x="2214141"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2" name="Picture Placeholder 13"/>
          <p:cNvSpPr>
            <a:spLocks noGrp="1"/>
          </p:cNvSpPr>
          <p:nvPr>
            <p:ph type="pic" sz="quarter" idx="49"/>
          </p:nvPr>
        </p:nvSpPr>
        <p:spPr>
          <a:xfrm>
            <a:off x="5246217"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3" name="Picture Placeholder 13"/>
          <p:cNvSpPr>
            <a:spLocks noGrp="1"/>
          </p:cNvSpPr>
          <p:nvPr>
            <p:ph type="pic" sz="quarter" idx="50"/>
          </p:nvPr>
        </p:nvSpPr>
        <p:spPr>
          <a:xfrm>
            <a:off x="8278293"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4" name="Picture Placeholder 13"/>
          <p:cNvSpPr>
            <a:spLocks noGrp="1"/>
          </p:cNvSpPr>
          <p:nvPr>
            <p:ph type="pic" sz="quarter" idx="51"/>
          </p:nvPr>
        </p:nvSpPr>
        <p:spPr>
          <a:xfrm>
            <a:off x="2214141"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714144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3175"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15344512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ortfolio with 8 images">
    <p:spTree>
      <p:nvGrpSpPr>
        <p:cNvPr id="1" name=""/>
        <p:cNvGrpSpPr/>
        <p:nvPr/>
      </p:nvGrpSpPr>
      <p:grpSpPr>
        <a:xfrm>
          <a:off x="0" y="0"/>
          <a:ext cx="0" cy="0"/>
          <a:chOff x="0" y="0"/>
          <a:chExt cx="0" cy="0"/>
        </a:xfrm>
      </p:grpSpPr>
      <p:sp>
        <p:nvSpPr>
          <p:cNvPr id="26" name="Picture Placeholder 13"/>
          <p:cNvSpPr>
            <a:spLocks noGrp="1"/>
          </p:cNvSpPr>
          <p:nvPr>
            <p:ph type="pic" sz="quarter" idx="30"/>
          </p:nvPr>
        </p:nvSpPr>
        <p:spPr>
          <a:xfrm>
            <a:off x="12397098" y="7664943"/>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7" name="Picture Placeholder 13"/>
          <p:cNvSpPr>
            <a:spLocks noGrp="1"/>
          </p:cNvSpPr>
          <p:nvPr>
            <p:ph type="pic" sz="quarter" idx="31"/>
          </p:nvPr>
        </p:nvSpPr>
        <p:spPr>
          <a:xfrm>
            <a:off x="7618381" y="7664943"/>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8" name="Picture Placeholder 13"/>
          <p:cNvSpPr>
            <a:spLocks noGrp="1"/>
          </p:cNvSpPr>
          <p:nvPr>
            <p:ph type="pic" sz="quarter" idx="32"/>
          </p:nvPr>
        </p:nvSpPr>
        <p:spPr>
          <a:xfrm>
            <a:off x="17162937" y="7664943"/>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9" name="Picture Placeholder 13"/>
          <p:cNvSpPr>
            <a:spLocks noGrp="1"/>
          </p:cNvSpPr>
          <p:nvPr>
            <p:ph type="pic" sz="quarter" idx="33"/>
          </p:nvPr>
        </p:nvSpPr>
        <p:spPr>
          <a:xfrm>
            <a:off x="2844426" y="7664943"/>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0" name="Picture Placeholder 13"/>
          <p:cNvSpPr>
            <a:spLocks noGrp="1"/>
          </p:cNvSpPr>
          <p:nvPr>
            <p:ph type="pic" sz="quarter" idx="34"/>
          </p:nvPr>
        </p:nvSpPr>
        <p:spPr>
          <a:xfrm>
            <a:off x="12397098" y="2727818"/>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1" name="Picture Placeholder 13"/>
          <p:cNvSpPr>
            <a:spLocks noGrp="1"/>
          </p:cNvSpPr>
          <p:nvPr>
            <p:ph type="pic" sz="quarter" idx="35"/>
          </p:nvPr>
        </p:nvSpPr>
        <p:spPr>
          <a:xfrm>
            <a:off x="7618381" y="2727818"/>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2" name="Picture Placeholder 13"/>
          <p:cNvSpPr>
            <a:spLocks noGrp="1"/>
          </p:cNvSpPr>
          <p:nvPr>
            <p:ph type="pic" sz="quarter" idx="36"/>
          </p:nvPr>
        </p:nvSpPr>
        <p:spPr>
          <a:xfrm>
            <a:off x="17162937" y="2727818"/>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3" name="Picture Placeholder 13"/>
          <p:cNvSpPr>
            <a:spLocks noGrp="1"/>
          </p:cNvSpPr>
          <p:nvPr>
            <p:ph type="pic" sz="quarter" idx="37"/>
          </p:nvPr>
        </p:nvSpPr>
        <p:spPr>
          <a:xfrm>
            <a:off x="2844426" y="2727818"/>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685357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6643690" y="5293221"/>
            <a:ext cx="11084922" cy="6201968"/>
          </a:xfrm>
          <a:prstGeom prst="rect">
            <a:avLst/>
          </a:prstGeom>
        </p:spPr>
        <p:txBody>
          <a:bodyPr rtlCol="0">
            <a:normAutofit/>
          </a:bodyPr>
          <a:lstStyle>
            <a:lvl1pPr>
              <a:defRPr sz="2400" baseline="0"/>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277914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5" y="12712709"/>
            <a:ext cx="5484971" cy="730250"/>
          </a:xfrm>
          <a:prstGeom prst="rect">
            <a:avLst/>
          </a:prstGeom>
        </p:spPr>
        <p:txBody>
          <a:bodyPr vert="horz" lIns="182843" tIns="91422" rIns="182843" bIns="91422" rtlCol="0" anchor="ctr"/>
          <a:lstStyle>
            <a:lvl1pPr algn="l">
              <a:defRPr sz="2400">
                <a:solidFill>
                  <a:schemeClr val="tx1">
                    <a:tint val="75000"/>
                  </a:schemeClr>
                </a:solidFill>
                <a:latin typeface="Lato Regular"/>
                <a:cs typeface="Lato Regular"/>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cs typeface="Lato Regular"/>
              </a:defRPr>
            </a:lvl1pPr>
          </a:lstStyle>
          <a:p>
            <a:endParaRPr lang="en-US" dirty="0"/>
          </a:p>
        </p:txBody>
      </p:sp>
      <p:sp>
        <p:nvSpPr>
          <p:cNvPr id="9" name="Oval 8"/>
          <p:cNvSpPr>
            <a:spLocks noChangeAspect="1"/>
          </p:cNvSpPr>
          <p:nvPr userDrawn="1"/>
        </p:nvSpPr>
        <p:spPr>
          <a:xfrm>
            <a:off x="23011910" y="726168"/>
            <a:ext cx="844153" cy="844378"/>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0" name="TextBox 9"/>
          <p:cNvSpPr txBox="1"/>
          <p:nvPr userDrawn="1"/>
        </p:nvSpPr>
        <p:spPr>
          <a:xfrm>
            <a:off x="23034188" y="819680"/>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dirty="0">
              <a:solidFill>
                <a:schemeClr val="bg1"/>
              </a:solidFill>
              <a:latin typeface="Calibri Light"/>
              <a:cs typeface="Calibri Light"/>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3883" r:id="rId2"/>
    <p:sldLayoutId id="2147483901" r:id="rId3"/>
    <p:sldLayoutId id="2147483899" r:id="rId4"/>
    <p:sldLayoutId id="2147483897" r:id="rId5"/>
    <p:sldLayoutId id="2147483870" r:id="rId6"/>
    <p:sldLayoutId id="2147483900" r:id="rId7"/>
    <p:sldLayoutId id="2147483903" r:id="rId8"/>
    <p:sldLayoutId id="2147483906" r:id="rId9"/>
    <p:sldLayoutId id="2147483908" r:id="rId1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hdr="0" ftr="0" dt="0"/>
  <p:txStyles>
    <p:titleStyle>
      <a:lvl1pPr algn="l" defTabSz="1828434" rtl="0" eaLnBrk="1" latinLnBrk="0" hangingPunct="1">
        <a:lnSpc>
          <a:spcPct val="90000"/>
        </a:lnSpc>
        <a:spcBef>
          <a:spcPct val="0"/>
        </a:spcBef>
        <a:buNone/>
        <a:defRPr lang="en-US" sz="6000" kern="1200">
          <a:solidFill>
            <a:schemeClr val="tx1"/>
          </a:solidFill>
          <a:latin typeface="Lato Regular"/>
          <a:ea typeface="+mj-ea"/>
          <a:cs typeface="Lato Regular"/>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Regular"/>
          <a:ea typeface="+mn-ea"/>
          <a:cs typeface="Lato Regular"/>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Regular"/>
          <a:ea typeface="+mn-ea"/>
          <a:cs typeface="Lato Regular"/>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Regular"/>
          <a:ea typeface="+mn-ea"/>
          <a:cs typeface="Lato Regular"/>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Regular"/>
          <a:ea typeface="+mn-ea"/>
          <a:cs typeface="Lato Regular"/>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Regular"/>
          <a:ea typeface="+mn-ea"/>
          <a:cs typeface="Lato Regular"/>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20.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50.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7.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3.png"/><Relationship Id="rId5" Type="http://schemas.openxmlformats.org/officeDocument/2006/relationships/image" Target="../media/image1020.png"/><Relationship Id="rId4"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92" name="Rectangle 91"/>
          <p:cNvSpPr>
            <a:spLocks/>
          </p:cNvSpPr>
          <p:nvPr/>
        </p:nvSpPr>
        <p:spPr>
          <a:xfrm rot="16200000">
            <a:off x="9561174" y="-6363270"/>
            <a:ext cx="5111603" cy="24515001"/>
          </a:xfrm>
          <a:prstGeom prst="rect">
            <a:avLst/>
          </a:prstGeom>
          <a:solidFill>
            <a:schemeClr val="accent3">
              <a:lumMod val="50000"/>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6272527" y="5531366"/>
            <a:ext cx="11913261" cy="1769715"/>
          </a:xfrm>
          <a:prstGeom prst="rect">
            <a:avLst/>
          </a:prstGeom>
          <a:noFill/>
        </p:spPr>
        <p:txBody>
          <a:bodyPr wrap="none" lIns="0" tIns="0" rIns="0" bIns="0" rtlCol="0">
            <a:spAutoFit/>
          </a:bodyPr>
          <a:lstStyle/>
          <a:p>
            <a:pPr algn="ctr">
              <a:tabLst>
                <a:tab pos="5881541" algn="l"/>
              </a:tabLst>
            </a:pPr>
            <a:r>
              <a:rPr lang="en-US" sz="11500" b="1" dirty="0" smtClean="0">
                <a:solidFill>
                  <a:schemeClr val="bg1"/>
                </a:solidFill>
                <a:latin typeface="Lato Regular"/>
                <a:cs typeface="Lato Regular"/>
              </a:rPr>
              <a:t>Aneurysm Artery</a:t>
            </a:r>
            <a:endParaRPr lang="en-US" sz="11500" b="1" dirty="0">
              <a:solidFill>
                <a:schemeClr val="bg1"/>
              </a:solidFill>
              <a:latin typeface="Lato Regular"/>
              <a:cs typeface="Lato Regular"/>
            </a:endParaRPr>
          </a:p>
        </p:txBody>
      </p:sp>
      <p:sp>
        <p:nvSpPr>
          <p:cNvPr id="96" name="TextBox 95"/>
          <p:cNvSpPr txBox="1"/>
          <p:nvPr/>
        </p:nvSpPr>
        <p:spPr>
          <a:xfrm>
            <a:off x="9200905" y="7410243"/>
            <a:ext cx="5969519" cy="430887"/>
          </a:xfrm>
          <a:prstGeom prst="rect">
            <a:avLst/>
          </a:prstGeom>
          <a:noFill/>
        </p:spPr>
        <p:txBody>
          <a:bodyPr wrap="none" lIns="0" tIns="0" rIns="0" bIns="0" rtlCol="0">
            <a:spAutoFit/>
          </a:bodyPr>
          <a:lstStyle/>
          <a:p>
            <a:pPr algn="ctr"/>
            <a:r>
              <a:rPr lang="en-US" sz="2800" dirty="0" smtClean="0">
                <a:solidFill>
                  <a:schemeClr val="bg1"/>
                </a:solidFill>
                <a:latin typeface="Lato Light"/>
                <a:cs typeface="Lato Light"/>
              </a:rPr>
              <a:t>Effect of magnetic Field on blood flow</a:t>
            </a:r>
            <a:endParaRPr lang="en-US" sz="2800" dirty="0">
              <a:solidFill>
                <a:schemeClr val="bg1"/>
              </a:solidFill>
              <a:latin typeface="Lato Light"/>
              <a:cs typeface="Lato Light"/>
            </a:endParaRPr>
          </a:p>
        </p:txBody>
      </p:sp>
      <p:sp>
        <p:nvSpPr>
          <p:cNvPr id="98" name="Freeform 277"/>
          <p:cNvSpPr>
            <a:spLocks noChangeArrowheads="1"/>
          </p:cNvSpPr>
          <p:nvPr/>
        </p:nvSpPr>
        <p:spPr bwMode="auto">
          <a:xfrm>
            <a:off x="11270368" y="3886710"/>
            <a:ext cx="1830567" cy="1459239"/>
          </a:xfrm>
          <a:custGeom>
            <a:avLst/>
            <a:gdLst>
              <a:gd name="T0" fmla="*/ 599 w 609"/>
              <a:gd name="T1" fmla="*/ 9 h 486"/>
              <a:gd name="T2" fmla="*/ 599 w 609"/>
              <a:gd name="T3" fmla="*/ 9 h 486"/>
              <a:gd name="T4" fmla="*/ 454 w 609"/>
              <a:gd name="T5" fmla="*/ 238 h 486"/>
              <a:gd name="T6" fmla="*/ 432 w 609"/>
              <a:gd name="T7" fmla="*/ 243 h 486"/>
              <a:gd name="T8" fmla="*/ 361 w 609"/>
              <a:gd name="T9" fmla="*/ 177 h 486"/>
              <a:gd name="T10" fmla="*/ 339 w 609"/>
              <a:gd name="T11" fmla="*/ 181 h 486"/>
              <a:gd name="T12" fmla="*/ 242 w 609"/>
              <a:gd name="T13" fmla="*/ 326 h 486"/>
              <a:gd name="T14" fmla="*/ 216 w 609"/>
              <a:gd name="T15" fmla="*/ 331 h 486"/>
              <a:gd name="T16" fmla="*/ 172 w 609"/>
              <a:gd name="T17" fmla="*/ 291 h 486"/>
              <a:gd name="T18" fmla="*/ 146 w 609"/>
              <a:gd name="T19" fmla="*/ 291 h 486"/>
              <a:gd name="T20" fmla="*/ 5 w 609"/>
              <a:gd name="T21" fmla="*/ 467 h 486"/>
              <a:gd name="T22" fmla="*/ 14 w 609"/>
              <a:gd name="T23" fmla="*/ 485 h 486"/>
              <a:gd name="T24" fmla="*/ 608 w 609"/>
              <a:gd name="T25" fmla="*/ 485 h 486"/>
              <a:gd name="T26" fmla="*/ 608 w 609"/>
              <a:gd name="T27" fmla="*/ 9 h 486"/>
              <a:gd name="T28" fmla="*/ 599 w 609"/>
              <a:gd name="T29" fmla="*/ 9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9" h="486">
                <a:moveTo>
                  <a:pt x="599" y="9"/>
                </a:moveTo>
                <a:lnTo>
                  <a:pt x="599" y="9"/>
                </a:lnTo>
                <a:cubicBezTo>
                  <a:pt x="454" y="238"/>
                  <a:pt x="454" y="238"/>
                  <a:pt x="454" y="238"/>
                </a:cubicBezTo>
                <a:cubicBezTo>
                  <a:pt x="449" y="247"/>
                  <a:pt x="441" y="251"/>
                  <a:pt x="432" y="243"/>
                </a:cubicBezTo>
                <a:cubicBezTo>
                  <a:pt x="361" y="177"/>
                  <a:pt x="361" y="177"/>
                  <a:pt x="361" y="177"/>
                </a:cubicBezTo>
                <a:cubicBezTo>
                  <a:pt x="357" y="172"/>
                  <a:pt x="344" y="172"/>
                  <a:pt x="339" y="181"/>
                </a:cubicBezTo>
                <a:cubicBezTo>
                  <a:pt x="242" y="326"/>
                  <a:pt x="242" y="326"/>
                  <a:pt x="242" y="326"/>
                </a:cubicBezTo>
                <a:cubicBezTo>
                  <a:pt x="238" y="335"/>
                  <a:pt x="225" y="339"/>
                  <a:pt x="216" y="331"/>
                </a:cubicBezTo>
                <a:cubicBezTo>
                  <a:pt x="172" y="291"/>
                  <a:pt x="172" y="291"/>
                  <a:pt x="172" y="291"/>
                </a:cubicBezTo>
                <a:cubicBezTo>
                  <a:pt x="163" y="282"/>
                  <a:pt x="154" y="282"/>
                  <a:pt x="146" y="291"/>
                </a:cubicBezTo>
                <a:cubicBezTo>
                  <a:pt x="5" y="467"/>
                  <a:pt x="5" y="467"/>
                  <a:pt x="5" y="467"/>
                </a:cubicBezTo>
                <a:cubicBezTo>
                  <a:pt x="0" y="476"/>
                  <a:pt x="0" y="485"/>
                  <a:pt x="14" y="485"/>
                </a:cubicBezTo>
                <a:cubicBezTo>
                  <a:pt x="608" y="485"/>
                  <a:pt x="608" y="485"/>
                  <a:pt x="608" y="485"/>
                </a:cubicBezTo>
                <a:cubicBezTo>
                  <a:pt x="608" y="9"/>
                  <a:pt x="608" y="9"/>
                  <a:pt x="608" y="9"/>
                </a:cubicBezTo>
                <a:cubicBezTo>
                  <a:pt x="608" y="0"/>
                  <a:pt x="603" y="0"/>
                  <a:pt x="599" y="9"/>
                </a:cubicBezTo>
              </a:path>
            </a:pathLst>
          </a:custGeom>
          <a:solidFill>
            <a:schemeClr val="accent2"/>
          </a:solidFill>
          <a:ln>
            <a:noFill/>
          </a:ln>
          <a:effectLst/>
          <a:extLst/>
        </p:spPr>
        <p:txBody>
          <a:bodyPr wrap="none" anchor="ctr"/>
          <a:lstStyle/>
          <a:p>
            <a:endParaRPr lang="en-US"/>
          </a:p>
        </p:txBody>
      </p:sp>
      <p:sp>
        <p:nvSpPr>
          <p:cNvPr id="99" name="TextBox 98"/>
          <p:cNvSpPr txBox="1"/>
          <p:nvPr/>
        </p:nvSpPr>
        <p:spPr>
          <a:xfrm>
            <a:off x="6349902" y="10187250"/>
            <a:ext cx="12081724" cy="484300"/>
          </a:xfrm>
          <a:prstGeom prst="rect">
            <a:avLst/>
          </a:prstGeom>
          <a:noFill/>
        </p:spPr>
        <p:txBody>
          <a:bodyPr wrap="square" lIns="0" tIns="0" rIns="0" bIns="0" rtlCol="0">
            <a:spAutoFit/>
          </a:bodyPr>
          <a:lstStyle/>
          <a:p>
            <a:pPr algn="ctr">
              <a:lnSpc>
                <a:spcPts val="3733"/>
              </a:lnSpc>
              <a:defRPr/>
            </a:pPr>
            <a:r>
              <a:rPr lang="en-US" sz="4400" dirty="0" smtClean="0">
                <a:solidFill>
                  <a:schemeClr val="bg1"/>
                </a:solidFill>
                <a:latin typeface="Lato Light"/>
                <a:cs typeface="Lato Light"/>
              </a:rPr>
              <a:t>By: Abbas Sharifi</a:t>
            </a:r>
            <a:endParaRPr lang="en-US" sz="4400" dirty="0">
              <a:solidFill>
                <a:schemeClr val="bg1"/>
              </a:solidFill>
              <a:latin typeface="Lato Light"/>
              <a:cs typeface="Lato Light"/>
            </a:endParaRPr>
          </a:p>
        </p:txBody>
      </p:sp>
      <p:grpSp>
        <p:nvGrpSpPr>
          <p:cNvPr id="43" name="Group 42"/>
          <p:cNvGrpSpPr/>
          <p:nvPr/>
        </p:nvGrpSpPr>
        <p:grpSpPr>
          <a:xfrm>
            <a:off x="19107" y="8360606"/>
            <a:ext cx="24377651" cy="179539"/>
            <a:chOff x="-3176" y="-1300"/>
            <a:chExt cx="20305861" cy="340267"/>
          </a:xfrm>
        </p:grpSpPr>
        <p:sp>
          <p:nvSpPr>
            <p:cNvPr id="102" name="Rectangle 101"/>
            <p:cNvSpPr/>
            <p:nvPr/>
          </p:nvSpPr>
          <p:spPr>
            <a:xfrm>
              <a:off x="-3176" y="-1"/>
              <a:ext cx="4064272" cy="33896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800">
                <a:latin typeface="Lato Regular"/>
                <a:cs typeface="Lato Regular"/>
              </a:endParaRPr>
            </a:p>
          </p:txBody>
        </p:sp>
        <p:sp>
          <p:nvSpPr>
            <p:cNvPr id="103" name="Rectangle 102"/>
            <p:cNvSpPr/>
            <p:nvPr/>
          </p:nvSpPr>
          <p:spPr>
            <a:xfrm>
              <a:off x="4061096" y="-1300"/>
              <a:ext cx="4039668"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800">
                <a:latin typeface="Lato Regular"/>
                <a:cs typeface="Lato Regular"/>
              </a:endParaRPr>
            </a:p>
          </p:txBody>
        </p:sp>
        <p:sp>
          <p:nvSpPr>
            <p:cNvPr id="104" name="Rectangle 103"/>
            <p:cNvSpPr/>
            <p:nvPr/>
          </p:nvSpPr>
          <p:spPr>
            <a:xfrm>
              <a:off x="8101887" y="-1"/>
              <a:ext cx="4064272" cy="3389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800">
                <a:latin typeface="Lato Regular"/>
                <a:cs typeface="Lato Regular"/>
              </a:endParaRPr>
            </a:p>
          </p:txBody>
        </p:sp>
        <p:sp>
          <p:nvSpPr>
            <p:cNvPr id="105" name="Rectangle 104"/>
            <p:cNvSpPr/>
            <p:nvPr/>
          </p:nvSpPr>
          <p:spPr>
            <a:xfrm>
              <a:off x="12167651" y="-1300"/>
              <a:ext cx="4064272" cy="33896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800">
                <a:latin typeface="Lato Regular"/>
                <a:cs typeface="Lato Regular"/>
              </a:endParaRPr>
            </a:p>
          </p:txBody>
        </p:sp>
        <p:sp>
          <p:nvSpPr>
            <p:cNvPr id="106" name="Rectangle 10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800">
                <a:latin typeface="Lato Regular"/>
                <a:cs typeface="Lato Regular"/>
              </a:endParaRPr>
            </a:p>
          </p:txBody>
        </p:sp>
      </p:grpSp>
      <p:sp>
        <p:nvSpPr>
          <p:cNvPr id="15" name="TextBox 14"/>
          <p:cNvSpPr txBox="1"/>
          <p:nvPr/>
        </p:nvSpPr>
        <p:spPr>
          <a:xfrm>
            <a:off x="6272527" y="11054039"/>
            <a:ext cx="12081724" cy="474489"/>
          </a:xfrm>
          <a:prstGeom prst="rect">
            <a:avLst/>
          </a:prstGeom>
          <a:noFill/>
        </p:spPr>
        <p:txBody>
          <a:bodyPr wrap="square" lIns="0" tIns="0" rIns="0" bIns="0" rtlCol="0">
            <a:spAutoFit/>
          </a:bodyPr>
          <a:lstStyle/>
          <a:p>
            <a:pPr algn="ctr">
              <a:lnSpc>
                <a:spcPts val="3733"/>
              </a:lnSpc>
              <a:defRPr/>
            </a:pPr>
            <a:r>
              <a:rPr lang="en-US" dirty="0" smtClean="0">
                <a:solidFill>
                  <a:schemeClr val="bg1"/>
                </a:solidFill>
                <a:latin typeface="Lato Light"/>
                <a:cs typeface="Lato Light"/>
              </a:rPr>
              <a:t>Supervisor: Dr. Saber </a:t>
            </a:r>
            <a:r>
              <a:rPr lang="en-US" dirty="0" err="1" smtClean="0">
                <a:solidFill>
                  <a:schemeClr val="bg1"/>
                </a:solidFill>
                <a:latin typeface="Lato Light"/>
                <a:cs typeface="Lato Light"/>
              </a:rPr>
              <a:t>Yekani</a:t>
            </a:r>
            <a:r>
              <a:rPr lang="en-US" dirty="0" smtClean="0">
                <a:solidFill>
                  <a:schemeClr val="bg1"/>
                </a:solidFill>
                <a:latin typeface="Lato Light"/>
                <a:cs typeface="Lato Light"/>
              </a:rPr>
              <a:t> </a:t>
            </a:r>
            <a:r>
              <a:rPr lang="en-US" dirty="0" err="1" smtClean="0">
                <a:solidFill>
                  <a:schemeClr val="bg1"/>
                </a:solidFill>
                <a:latin typeface="Lato Light"/>
                <a:cs typeface="Lato Light"/>
              </a:rPr>
              <a:t>Motlagh</a:t>
            </a:r>
            <a:endParaRPr lang="en-US" dirty="0">
              <a:solidFill>
                <a:schemeClr val="bg1"/>
              </a:solidFill>
              <a:latin typeface="Lato Light"/>
              <a:cs typeface="Lato Light"/>
            </a:endParaRPr>
          </a:p>
        </p:txBody>
      </p:sp>
    </p:spTree>
    <p:extLst>
      <p:ext uri="{BB962C8B-B14F-4D97-AF65-F5344CB8AC3E}">
        <p14:creationId xmlns:p14="http://schemas.microsoft.com/office/powerpoint/2010/main" val="11171098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p:cNvSpPr>
          <p:nvPr/>
        </p:nvSpPr>
        <p:spPr bwMode="auto">
          <a:xfrm>
            <a:off x="9061395" y="2523803"/>
            <a:ext cx="583012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err="1" smtClean="0">
                <a:solidFill>
                  <a:schemeClr val="accent2">
                    <a:lumMod val="75000"/>
                  </a:schemeClr>
                </a:solidFill>
                <a:latin typeface="Lato Regular"/>
                <a:ea typeface="ＭＳ Ｐゴシック" charset="0"/>
                <a:cs typeface="Lato Regular"/>
                <a:sym typeface="Bebas Neue" charset="0"/>
              </a:rPr>
              <a:t>Kayal</a:t>
            </a:r>
            <a:r>
              <a:rPr lang="en-US" sz="5800" dirty="0" smtClean="0">
                <a:solidFill>
                  <a:schemeClr val="accent2">
                    <a:lumMod val="75000"/>
                  </a:schemeClr>
                </a:solidFill>
                <a:latin typeface="Lato Regular"/>
                <a:ea typeface="ＭＳ Ｐゴシック" charset="0"/>
                <a:cs typeface="Lato Regular"/>
                <a:sym typeface="Bebas Neue" charset="0"/>
              </a:rPr>
              <a:t> et al.(2015)</a:t>
            </a:r>
            <a:endParaRPr lang="en-US" sz="5800" dirty="0">
              <a:solidFill>
                <a:schemeClr val="accent2">
                  <a:lumMod val="75000"/>
                </a:schemeClr>
              </a:solidFill>
              <a:latin typeface="Lato Regular"/>
              <a:ea typeface="ＭＳ Ｐゴシック" charset="0"/>
              <a:cs typeface="Lato Regular"/>
              <a:sym typeface="Bebas Neue" charset="0"/>
            </a:endParaRPr>
          </a:p>
        </p:txBody>
      </p:sp>
      <p:grpSp>
        <p:nvGrpSpPr>
          <p:cNvPr id="10" name="Group 9"/>
          <p:cNvGrpSpPr/>
          <p:nvPr/>
        </p:nvGrpSpPr>
        <p:grpSpPr>
          <a:xfrm>
            <a:off x="2135449" y="7023847"/>
            <a:ext cx="20904200" cy="6692153"/>
            <a:chOff x="2135449" y="7023847"/>
            <a:chExt cx="20904200" cy="6692153"/>
          </a:xfrm>
        </p:grpSpPr>
        <p:sp>
          <p:nvSpPr>
            <p:cNvPr id="6" name="Rectangle 5"/>
            <p:cNvSpPr/>
            <p:nvPr/>
          </p:nvSpPr>
          <p:spPr>
            <a:xfrm>
              <a:off x="2135449" y="7023847"/>
              <a:ext cx="20904200" cy="1727200"/>
            </a:xfrm>
            <a:prstGeom prst="rect">
              <a:avLst/>
            </a:prstGeom>
            <a:ln w="31750">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8115300" y="9042400"/>
              <a:ext cx="8712200" cy="467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1"/>
          <p:cNvSpPr>
            <a:spLocks/>
          </p:cNvSpPr>
          <p:nvPr/>
        </p:nvSpPr>
        <p:spPr bwMode="auto">
          <a:xfrm>
            <a:off x="1705756" y="1108042"/>
            <a:ext cx="231473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History</a:t>
            </a:r>
            <a:endParaRPr lang="en-US" sz="5800" dirty="0">
              <a:solidFill>
                <a:schemeClr val="tx2"/>
              </a:solidFill>
              <a:latin typeface="Lato Regular"/>
              <a:ea typeface="ＭＳ Ｐゴシック" charset="0"/>
              <a:cs typeface="Lato Regular"/>
              <a:sym typeface="Bebas Neue" charset="0"/>
            </a:endParaRPr>
          </a:p>
        </p:txBody>
      </p:sp>
      <p:sp>
        <p:nvSpPr>
          <p:cNvPr id="9" name="Rectangle 8"/>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rotWithShape="1">
          <a:blip r:embed="rId2"/>
          <a:srcRect b="85733"/>
          <a:stretch/>
        </p:blipFill>
        <p:spPr>
          <a:xfrm>
            <a:off x="1611926" y="6739389"/>
            <a:ext cx="21718947" cy="2296115"/>
          </a:xfrm>
          <a:prstGeom prst="rect">
            <a:avLst/>
          </a:prstGeom>
        </p:spPr>
      </p:pic>
      <p:pic>
        <p:nvPicPr>
          <p:cNvPr id="12" name="Picture 11"/>
          <p:cNvPicPr>
            <a:picLocks noChangeAspect="1"/>
          </p:cNvPicPr>
          <p:nvPr/>
        </p:nvPicPr>
        <p:blipFill rotWithShape="1">
          <a:blip r:embed="rId2"/>
          <a:srcRect t="15056" b="72041"/>
          <a:stretch/>
        </p:blipFill>
        <p:spPr>
          <a:xfrm>
            <a:off x="1611926" y="6816894"/>
            <a:ext cx="21717000" cy="2076493"/>
          </a:xfrm>
          <a:prstGeom prst="rect">
            <a:avLst/>
          </a:prstGeom>
        </p:spPr>
      </p:pic>
      <p:pic>
        <p:nvPicPr>
          <p:cNvPr id="13" name="Picture 12"/>
          <p:cNvPicPr>
            <a:picLocks noChangeAspect="1"/>
          </p:cNvPicPr>
          <p:nvPr/>
        </p:nvPicPr>
        <p:blipFill rotWithShape="1">
          <a:blip r:embed="rId2"/>
          <a:srcRect t="29127" b="58553"/>
          <a:stretch/>
        </p:blipFill>
        <p:spPr>
          <a:xfrm>
            <a:off x="1705756" y="6816894"/>
            <a:ext cx="21717000" cy="1982557"/>
          </a:xfrm>
          <a:prstGeom prst="rect">
            <a:avLst/>
          </a:prstGeom>
        </p:spPr>
      </p:pic>
      <p:pic>
        <p:nvPicPr>
          <p:cNvPr id="14" name="Picture 13"/>
          <p:cNvPicPr>
            <a:picLocks noChangeAspect="1"/>
          </p:cNvPicPr>
          <p:nvPr/>
        </p:nvPicPr>
        <p:blipFill rotWithShape="1">
          <a:blip r:embed="rId2"/>
          <a:srcRect t="43192" b="43854"/>
          <a:stretch/>
        </p:blipFill>
        <p:spPr>
          <a:xfrm>
            <a:off x="1659815" y="6722958"/>
            <a:ext cx="21717000" cy="2084486"/>
          </a:xfrm>
          <a:prstGeom prst="rect">
            <a:avLst/>
          </a:prstGeom>
        </p:spPr>
      </p:pic>
      <p:pic>
        <p:nvPicPr>
          <p:cNvPr id="15" name="Picture 14"/>
          <p:cNvPicPr>
            <a:picLocks noChangeAspect="1"/>
          </p:cNvPicPr>
          <p:nvPr/>
        </p:nvPicPr>
        <p:blipFill rotWithShape="1">
          <a:blip r:embed="rId2"/>
          <a:srcRect t="57323" b="29779"/>
          <a:stretch/>
        </p:blipFill>
        <p:spPr>
          <a:xfrm>
            <a:off x="1565984" y="6645453"/>
            <a:ext cx="21717000" cy="2075520"/>
          </a:xfrm>
          <a:prstGeom prst="rect">
            <a:avLst/>
          </a:prstGeom>
        </p:spPr>
      </p:pic>
      <p:pic>
        <p:nvPicPr>
          <p:cNvPr id="16" name="Picture 15"/>
          <p:cNvPicPr>
            <a:picLocks noChangeAspect="1"/>
          </p:cNvPicPr>
          <p:nvPr/>
        </p:nvPicPr>
        <p:blipFill rotWithShape="1">
          <a:blip r:embed="rId2"/>
          <a:srcRect t="71688" b="15946"/>
          <a:stretch/>
        </p:blipFill>
        <p:spPr>
          <a:xfrm>
            <a:off x="1657867" y="6645453"/>
            <a:ext cx="21717000" cy="1989962"/>
          </a:xfrm>
          <a:prstGeom prst="rect">
            <a:avLst/>
          </a:prstGeom>
        </p:spPr>
      </p:pic>
      <p:pic>
        <p:nvPicPr>
          <p:cNvPr id="17" name="Picture 16"/>
          <p:cNvPicPr>
            <a:picLocks noChangeAspect="1"/>
          </p:cNvPicPr>
          <p:nvPr/>
        </p:nvPicPr>
        <p:blipFill rotWithShape="1">
          <a:blip r:embed="rId2"/>
          <a:srcRect t="88020"/>
          <a:stretch/>
        </p:blipFill>
        <p:spPr>
          <a:xfrm>
            <a:off x="1634897" y="6746781"/>
            <a:ext cx="21717000" cy="1927873"/>
          </a:xfrm>
          <a:prstGeom prst="rect">
            <a:avLst/>
          </a:prstGeom>
        </p:spPr>
      </p:pic>
    </p:spTree>
    <p:extLst>
      <p:ext uri="{BB962C8B-B14F-4D97-AF65-F5344CB8AC3E}">
        <p14:creationId xmlns:p14="http://schemas.microsoft.com/office/powerpoint/2010/main" val="20853415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800139" y="1591516"/>
            <a:ext cx="4667945"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7200" dirty="0" smtClean="0">
                <a:solidFill>
                  <a:schemeClr val="accent2">
                    <a:lumMod val="75000"/>
                  </a:schemeClr>
                </a:solidFill>
                <a:latin typeface="Lato Regular"/>
                <a:ea typeface="ＭＳ Ｐゴシック" charset="0"/>
                <a:cs typeface="Lato Regular"/>
                <a:sym typeface="Bebas Neue" charset="0"/>
              </a:rPr>
              <a:t>Main Goals</a:t>
            </a:r>
            <a:endParaRPr lang="en-US" sz="7200" dirty="0">
              <a:solidFill>
                <a:schemeClr val="accent2">
                  <a:lumMod val="75000"/>
                </a:schemeClr>
              </a:solidFill>
              <a:latin typeface="Lato Regular"/>
              <a:ea typeface="ＭＳ Ｐゴシック" charset="0"/>
              <a:cs typeface="Lato Regular"/>
              <a:sym typeface="Bebas Neue" charset="0"/>
            </a:endParaRPr>
          </a:p>
        </p:txBody>
      </p:sp>
      <p:sp>
        <p:nvSpPr>
          <p:cNvPr id="14" name="Rectangle 1"/>
          <p:cNvSpPr>
            <a:spLocks/>
          </p:cNvSpPr>
          <p:nvPr/>
        </p:nvSpPr>
        <p:spPr bwMode="auto">
          <a:xfrm>
            <a:off x="3653876" y="3550154"/>
            <a:ext cx="18366377" cy="7201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4400" dirty="0">
                <a:solidFill>
                  <a:schemeClr val="accent1"/>
                </a:solidFill>
                <a:ea typeface="Adobe Ming Std L" panose="02020300000000000000" pitchFamily="18" charset="-128"/>
              </a:rPr>
              <a:t>Numerical Study of the Effects of Two Parallel </a:t>
            </a:r>
            <a:r>
              <a:rPr lang="en-US" sz="4400" dirty="0" smtClean="0">
                <a:solidFill>
                  <a:schemeClr val="accent1"/>
                </a:solidFill>
                <a:ea typeface="Adobe Ming Std L" panose="02020300000000000000" pitchFamily="18" charset="-128"/>
              </a:rPr>
              <a:t>Wires Magnetic </a:t>
            </a:r>
            <a:r>
              <a:rPr lang="en-US" sz="4400" dirty="0">
                <a:solidFill>
                  <a:schemeClr val="accent1"/>
                </a:solidFill>
                <a:ea typeface="Adobe Ming Std L" panose="02020300000000000000" pitchFamily="18" charset="-128"/>
              </a:rPr>
              <a:t>field on Heat and </a:t>
            </a:r>
            <a:r>
              <a:rPr lang="en-US" sz="4400" dirty="0" err="1">
                <a:solidFill>
                  <a:schemeClr val="accent1"/>
                </a:solidFill>
                <a:ea typeface="Adobe Ming Std L" panose="02020300000000000000" pitchFamily="18" charset="-128"/>
              </a:rPr>
              <a:t>Biomagnetic</a:t>
            </a:r>
            <a:r>
              <a:rPr lang="en-US" sz="4400" dirty="0">
                <a:solidFill>
                  <a:schemeClr val="accent1"/>
                </a:solidFill>
                <a:ea typeface="Adobe Ming Std L" panose="02020300000000000000" pitchFamily="18" charset="-128"/>
              </a:rPr>
              <a:t> Fluid Flow </a:t>
            </a:r>
            <a:r>
              <a:rPr lang="en-US" sz="4400" dirty="0" smtClean="0">
                <a:solidFill>
                  <a:schemeClr val="accent1"/>
                </a:solidFill>
                <a:ea typeface="Adobe Ming Std L" panose="02020300000000000000" pitchFamily="18" charset="-128"/>
              </a:rPr>
              <a:t>in Aneurysm </a:t>
            </a:r>
            <a:r>
              <a:rPr lang="en-US" sz="4400" dirty="0">
                <a:solidFill>
                  <a:schemeClr val="accent1"/>
                </a:solidFill>
                <a:ea typeface="Adobe Ming Std L" panose="02020300000000000000" pitchFamily="18" charset="-128"/>
              </a:rPr>
              <a:t>Using </a:t>
            </a:r>
            <a:r>
              <a:rPr lang="en-US" sz="4400" dirty="0" err="1" smtClean="0">
                <a:solidFill>
                  <a:schemeClr val="accent1"/>
                </a:solidFill>
                <a:ea typeface="Adobe Ming Std L" panose="02020300000000000000" pitchFamily="18" charset="-128"/>
              </a:rPr>
              <a:t>FHD</a:t>
            </a:r>
            <a:endParaRPr lang="en-US" sz="4400" dirty="0" smtClean="0">
              <a:solidFill>
                <a:schemeClr val="accent1"/>
              </a:solidFill>
              <a:ea typeface="Adobe Ming Std L" panose="02020300000000000000" pitchFamily="18" charset="-128"/>
            </a:endParaRPr>
          </a:p>
          <a:p>
            <a:endParaRPr lang="en-US" sz="4400" dirty="0">
              <a:solidFill>
                <a:schemeClr val="accent1"/>
              </a:solidFill>
              <a:ea typeface="Adobe Ming Std L" panose="02020300000000000000" pitchFamily="18" charset="-128"/>
            </a:endParaRPr>
          </a:p>
          <a:p>
            <a:endParaRPr lang="en-US" sz="4400" dirty="0">
              <a:solidFill>
                <a:schemeClr val="accent1"/>
              </a:solidFill>
              <a:ea typeface="Adobe Ming Std L" panose="02020300000000000000" pitchFamily="18" charset="-128"/>
            </a:endParaRPr>
          </a:p>
          <a:p>
            <a:r>
              <a:rPr lang="en-US" sz="4400" dirty="0" smtClean="0">
                <a:solidFill>
                  <a:schemeClr val="accent1"/>
                </a:solidFill>
                <a:ea typeface="Adobe Ming Std L" panose="02020300000000000000" pitchFamily="18" charset="-128"/>
              </a:rPr>
              <a:t>The flow of nanoparticle in Aneurysm with Magnetic Drug Targeting</a:t>
            </a:r>
          </a:p>
          <a:p>
            <a:endParaRPr lang="en-US" sz="4400" dirty="0">
              <a:solidFill>
                <a:schemeClr val="accent1"/>
              </a:solidFill>
              <a:ea typeface="Adobe Ming Std L" panose="02020300000000000000" pitchFamily="18" charset="-128"/>
            </a:endParaRPr>
          </a:p>
          <a:p>
            <a:endParaRPr lang="en-US" sz="4400" dirty="0">
              <a:solidFill>
                <a:schemeClr val="accent1"/>
              </a:solidFill>
              <a:ea typeface="Adobe Ming Std L" panose="02020300000000000000" pitchFamily="18" charset="-128"/>
            </a:endParaRPr>
          </a:p>
          <a:p>
            <a:r>
              <a:rPr lang="en-US" sz="4400" dirty="0">
                <a:solidFill>
                  <a:schemeClr val="accent1"/>
                </a:solidFill>
                <a:ea typeface="Adobe Ming Std L" panose="02020300000000000000" pitchFamily="18" charset="-128"/>
              </a:rPr>
              <a:t>Ferro Hydro Dynamic Analysis of Heat Transfer and </a:t>
            </a:r>
            <a:r>
              <a:rPr lang="en-US" sz="4400" dirty="0" err="1">
                <a:solidFill>
                  <a:schemeClr val="accent1"/>
                </a:solidFill>
                <a:ea typeface="Adobe Ming Std L" panose="02020300000000000000" pitchFamily="18" charset="-128"/>
              </a:rPr>
              <a:t>Biomagnetic</a:t>
            </a:r>
            <a:r>
              <a:rPr lang="en-US" sz="4400" dirty="0">
                <a:solidFill>
                  <a:schemeClr val="accent1"/>
                </a:solidFill>
                <a:ea typeface="Adobe Ming Std L" panose="02020300000000000000" pitchFamily="18" charset="-128"/>
              </a:rPr>
              <a:t> Fluid Flow </a:t>
            </a:r>
            <a:r>
              <a:rPr lang="en-US" sz="4400" dirty="0" smtClean="0">
                <a:solidFill>
                  <a:schemeClr val="accent1"/>
                </a:solidFill>
                <a:ea typeface="Adobe Ming Std L" panose="02020300000000000000" pitchFamily="18" charset="-128"/>
              </a:rPr>
              <a:t>in Channel </a:t>
            </a:r>
            <a:r>
              <a:rPr lang="en-US" sz="4400" dirty="0">
                <a:solidFill>
                  <a:schemeClr val="accent1"/>
                </a:solidFill>
                <a:ea typeface="Adobe Ming Std L" panose="02020300000000000000" pitchFamily="18" charset="-128"/>
              </a:rPr>
              <a:t>Under the Effect of Two Inclined Permanent Magnets</a:t>
            </a:r>
            <a:r>
              <a:rPr lang="en-US" sz="7200" dirty="0"/>
              <a:t/>
            </a:r>
            <a:br>
              <a:rPr lang="en-US" sz="7200" dirty="0"/>
            </a:br>
            <a:endParaRPr lang="en-US" sz="7200" dirty="0">
              <a:solidFill>
                <a:schemeClr val="accent2">
                  <a:lumMod val="75000"/>
                </a:schemeClr>
              </a:solidFill>
              <a:latin typeface="Lato Regular"/>
              <a:ea typeface="ＭＳ Ｐゴシック" charset="0"/>
              <a:cs typeface="Lato Regular"/>
              <a:sym typeface="Bebas Neue" charset="0"/>
            </a:endParaRPr>
          </a:p>
        </p:txBody>
      </p:sp>
      <p:sp>
        <p:nvSpPr>
          <p:cNvPr id="15" name="Oval 14"/>
          <p:cNvSpPr>
            <a:spLocks noChangeAspect="1"/>
          </p:cNvSpPr>
          <p:nvPr/>
        </p:nvSpPr>
        <p:spPr>
          <a:xfrm>
            <a:off x="2037172" y="3505686"/>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grpSp>
        <p:nvGrpSpPr>
          <p:cNvPr id="17" name="Group 16"/>
          <p:cNvGrpSpPr/>
          <p:nvPr/>
        </p:nvGrpSpPr>
        <p:grpSpPr>
          <a:xfrm>
            <a:off x="2269063" y="3750982"/>
            <a:ext cx="514856" cy="514888"/>
            <a:chOff x="7540968" y="3606241"/>
            <a:chExt cx="953418" cy="953608"/>
          </a:xfrm>
        </p:grpSpPr>
        <p:sp>
          <p:nvSpPr>
            <p:cNvPr id="18"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9"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20"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21"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22"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23"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2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25"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26" name="Oval 25"/>
          <p:cNvSpPr>
            <a:spLocks noChangeAspect="1"/>
          </p:cNvSpPr>
          <p:nvPr/>
        </p:nvSpPr>
        <p:spPr>
          <a:xfrm>
            <a:off x="1942398" y="6035960"/>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b="1" dirty="0">
              <a:latin typeface="Lato Regular"/>
              <a:cs typeface="Lato Regular"/>
            </a:endParaRPr>
          </a:p>
        </p:txBody>
      </p:sp>
      <p:grpSp>
        <p:nvGrpSpPr>
          <p:cNvPr id="27" name="Group 26"/>
          <p:cNvGrpSpPr/>
          <p:nvPr/>
        </p:nvGrpSpPr>
        <p:grpSpPr>
          <a:xfrm>
            <a:off x="2200418" y="6286742"/>
            <a:ext cx="514856" cy="514888"/>
            <a:chOff x="7540968" y="3606241"/>
            <a:chExt cx="953418" cy="953608"/>
          </a:xfrm>
        </p:grpSpPr>
        <p:sp>
          <p:nvSpPr>
            <p:cNvPr id="28"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29"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30"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31"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32"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33"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3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35"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36" name="Oval 35"/>
          <p:cNvSpPr>
            <a:spLocks noChangeAspect="1"/>
          </p:cNvSpPr>
          <p:nvPr/>
        </p:nvSpPr>
        <p:spPr>
          <a:xfrm>
            <a:off x="2011045" y="8531433"/>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grpSp>
        <p:nvGrpSpPr>
          <p:cNvPr id="37" name="Group 36"/>
          <p:cNvGrpSpPr/>
          <p:nvPr/>
        </p:nvGrpSpPr>
        <p:grpSpPr>
          <a:xfrm>
            <a:off x="2216805" y="8780808"/>
            <a:ext cx="514856" cy="514888"/>
            <a:chOff x="7540968" y="3606241"/>
            <a:chExt cx="953418" cy="953608"/>
          </a:xfrm>
        </p:grpSpPr>
        <p:sp>
          <p:nvSpPr>
            <p:cNvPr id="38"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39"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40"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41"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42"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43"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4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45"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Tree>
    <p:extLst>
      <p:ext uri="{BB962C8B-B14F-4D97-AF65-F5344CB8AC3E}">
        <p14:creationId xmlns:p14="http://schemas.microsoft.com/office/powerpoint/2010/main" val="260139119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9933922" y="5655"/>
            <a:ext cx="4494533" cy="13836319"/>
            <a:chOff x="19933922" y="-72723"/>
            <a:chExt cx="4494533" cy="13836319"/>
          </a:xfrm>
        </p:grpSpPr>
        <p:sp>
          <p:nvSpPr>
            <p:cNvPr id="106" name="Rectangle 105"/>
            <p:cNvSpPr>
              <a:spLocks noChangeAspect="1"/>
            </p:cNvSpPr>
            <p:nvPr/>
          </p:nvSpPr>
          <p:spPr>
            <a:xfrm rot="16200000">
              <a:off x="15263029" y="4598171"/>
              <a:ext cx="13836319" cy="449453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8" name="Rectangle 7"/>
            <p:cNvSpPr/>
            <p:nvPr/>
          </p:nvSpPr>
          <p:spPr>
            <a:xfrm>
              <a:off x="19933922" y="992989"/>
              <a:ext cx="4494533" cy="285605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
            <p:cNvSpPr>
              <a:spLocks/>
            </p:cNvSpPr>
            <p:nvPr/>
          </p:nvSpPr>
          <p:spPr bwMode="auto">
            <a:xfrm>
              <a:off x="20562507" y="2911647"/>
              <a:ext cx="323736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Continuity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nvGrpSpPr>
            <p:cNvPr id="107" name="Group 106"/>
            <p:cNvGrpSpPr/>
            <p:nvPr/>
          </p:nvGrpSpPr>
          <p:grpSpPr>
            <a:xfrm>
              <a:off x="21330945" y="1151830"/>
              <a:ext cx="1700486" cy="1607795"/>
              <a:chOff x="11707403" y="7861444"/>
              <a:chExt cx="953415" cy="778672"/>
            </a:xfrm>
          </p:grpSpPr>
          <p:sp>
            <p:nvSpPr>
              <p:cNvPr id="108"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109"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110"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grpSp>
        <p:nvGrpSpPr>
          <p:cNvPr id="12" name="Group 11"/>
          <p:cNvGrpSpPr/>
          <p:nvPr/>
        </p:nvGrpSpPr>
        <p:grpSpPr>
          <a:xfrm>
            <a:off x="19906638" y="7953"/>
            <a:ext cx="4527997" cy="13836319"/>
            <a:chOff x="13923843" y="-18173"/>
            <a:chExt cx="4527997" cy="13836319"/>
          </a:xfrm>
        </p:grpSpPr>
        <p:grpSp>
          <p:nvGrpSpPr>
            <p:cNvPr id="130" name="Group 129"/>
            <p:cNvGrpSpPr/>
            <p:nvPr/>
          </p:nvGrpSpPr>
          <p:grpSpPr>
            <a:xfrm>
              <a:off x="13957308" y="-18173"/>
              <a:ext cx="4494532" cy="13836319"/>
              <a:chOff x="19933923" y="-72723"/>
              <a:chExt cx="4494532" cy="13836319"/>
            </a:xfrm>
          </p:grpSpPr>
          <p:sp>
            <p:nvSpPr>
              <p:cNvPr id="131" name="Rectangle 130"/>
              <p:cNvSpPr>
                <a:spLocks noChangeAspect="1"/>
              </p:cNvSpPr>
              <p:nvPr/>
            </p:nvSpPr>
            <p:spPr>
              <a:xfrm rot="16200000">
                <a:off x="15263029" y="4598171"/>
                <a:ext cx="13836319" cy="449453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33" name="Rectangle 1"/>
              <p:cNvSpPr>
                <a:spLocks/>
              </p:cNvSpPr>
              <p:nvPr/>
            </p:nvSpPr>
            <p:spPr bwMode="auto">
              <a:xfrm>
                <a:off x="20562507" y="2911647"/>
                <a:ext cx="323736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Continuity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nvGrpSpPr>
              <p:cNvPr id="134" name="Group 133"/>
              <p:cNvGrpSpPr/>
              <p:nvPr/>
            </p:nvGrpSpPr>
            <p:grpSpPr>
              <a:xfrm>
                <a:off x="21330945" y="1151830"/>
                <a:ext cx="1700486" cy="1607795"/>
                <a:chOff x="11707403" y="7861444"/>
                <a:chExt cx="953415" cy="778672"/>
              </a:xfrm>
            </p:grpSpPr>
            <p:sp>
              <p:nvSpPr>
                <p:cNvPr id="135"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136"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137"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sp>
          <p:nvSpPr>
            <p:cNvPr id="147" name="Rectangle 146"/>
            <p:cNvSpPr/>
            <p:nvPr/>
          </p:nvSpPr>
          <p:spPr>
            <a:xfrm>
              <a:off x="13923843" y="4078366"/>
              <a:ext cx="4494533" cy="285605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5226138" y="4391534"/>
              <a:ext cx="1654933" cy="1596133"/>
              <a:chOff x="7540968" y="3606241"/>
              <a:chExt cx="953418" cy="953608"/>
            </a:xfrm>
          </p:grpSpPr>
          <p:sp>
            <p:nvSpPr>
              <p:cNvPr id="139"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40"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41"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42"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43"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44"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45"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46"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48" name="Rectangle 1"/>
            <p:cNvSpPr>
              <a:spLocks/>
            </p:cNvSpPr>
            <p:nvPr/>
          </p:nvSpPr>
          <p:spPr bwMode="auto">
            <a:xfrm>
              <a:off x="14229188" y="6002849"/>
              <a:ext cx="373268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Momentum</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mc:AlternateContent xmlns:mc="http://schemas.openxmlformats.org/markup-compatibility/2006" xmlns:a14="http://schemas.microsoft.com/office/drawing/2010/main">
        <mc:Choice Requires="a14">
          <p:sp>
            <p:nvSpPr>
              <p:cNvPr id="13" name="Rectangle 12"/>
              <p:cNvSpPr/>
              <p:nvPr/>
            </p:nvSpPr>
            <p:spPr>
              <a:xfrm>
                <a:off x="480157" y="1512307"/>
                <a:ext cx="6953314" cy="1532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000" i="1" smtClean="0">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𝐷</m:t>
                          </m:r>
                          <m:r>
                            <a:rPr lang="en-US" sz="5000" i="1">
                              <a:solidFill>
                                <a:schemeClr val="accent2">
                                  <a:lumMod val="50000"/>
                                </a:schemeClr>
                              </a:solidFill>
                              <a:latin typeface="Cambria Math" panose="02040503050406030204" pitchFamily="18" charset="0"/>
                            </a:rPr>
                            <m:t>𝜌</m:t>
                          </m:r>
                        </m:num>
                        <m:den>
                          <m:r>
                            <a:rPr lang="en-US" sz="5000" i="1">
                              <a:solidFill>
                                <a:schemeClr val="accent2">
                                  <a:lumMod val="50000"/>
                                </a:schemeClr>
                              </a:solidFill>
                              <a:latin typeface="Cambria Math" panose="02040503050406030204" pitchFamily="18" charset="0"/>
                            </a:rPr>
                            <m:t>𝐷𝑡</m:t>
                          </m:r>
                        </m:den>
                      </m:f>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𝑡</m:t>
                          </m:r>
                        </m:sub>
                      </m:sSub>
                      <m:r>
                        <a:rPr lang="en-US" sz="5000" i="1">
                          <a:solidFill>
                            <a:schemeClr val="accent2">
                              <a:lumMod val="50000"/>
                            </a:schemeClr>
                          </a:solidFill>
                          <a:latin typeface="Cambria Math" panose="02040503050406030204" pitchFamily="18" charset="0"/>
                        </a:rPr>
                        <m:t>𝜌</m:t>
                      </m:r>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d>
                        <m:dPr>
                          <m:ctrlPr>
                            <a:rPr lang="en-US" sz="5000" i="1">
                              <a:solidFill>
                                <a:schemeClr val="accent2">
                                  <a:lumMod val="50000"/>
                                </a:schemeClr>
                              </a:solidFill>
                              <a:latin typeface="Cambria Math" panose="02040503050406030204" pitchFamily="18" charset="0"/>
                            </a:rPr>
                          </m:ctrlPr>
                        </m:dPr>
                        <m:e>
                          <m:r>
                            <a:rPr lang="en-US" sz="5000" i="1">
                              <a:solidFill>
                                <a:schemeClr val="accent2">
                                  <a:lumMod val="50000"/>
                                </a:schemeClr>
                              </a:solidFill>
                              <a:latin typeface="Cambria Math" panose="02040503050406030204" pitchFamily="18" charset="0"/>
                            </a:rPr>
                            <m:t>𝜌</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e>
                      </m:d>
                      <m:r>
                        <a:rPr lang="en-US" sz="5000" i="0">
                          <a:solidFill>
                            <a:schemeClr val="accent2">
                              <a:lumMod val="50000"/>
                            </a:schemeClr>
                          </a:solidFill>
                          <a:latin typeface="Cambria Math" panose="02040503050406030204" pitchFamily="18" charset="0"/>
                        </a:rPr>
                        <m:t>=</m:t>
                      </m:r>
                      <m:r>
                        <a:rPr lang="en-US" sz="5000" i="0">
                          <a:solidFill>
                            <a:schemeClr val="accent2">
                              <a:lumMod val="50000"/>
                            </a:schemeClr>
                          </a:solidFill>
                          <a:latin typeface="Cambria Math" panose="02040503050406030204" pitchFamily="18" charset="0"/>
                        </a:rPr>
                        <m:t>0</m:t>
                      </m:r>
                    </m:oMath>
                  </m:oMathPara>
                </a14:m>
                <a:endParaRPr lang="en-US" sz="5000" dirty="0">
                  <a:solidFill>
                    <a:schemeClr val="accent2">
                      <a:lumMod val="50000"/>
                    </a:schemeClr>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480157" y="1512307"/>
                <a:ext cx="6953314" cy="1532792"/>
              </a:xfrm>
              <a:prstGeom prst="rect">
                <a:avLst/>
              </a:prstGeom>
              <a:blipFill rotWithShape="0">
                <a:blip r:embed="rId2"/>
                <a:stretch>
                  <a:fillRect/>
                </a:stretch>
              </a:blipFill>
            </p:spPr>
            <p:txBody>
              <a:bodyPr/>
              <a:lstStyle/>
              <a:p>
                <a:r>
                  <a:rPr lang="en-US">
                    <a:noFill/>
                  </a:rPr>
                  <a:t> </a:t>
                </a:r>
              </a:p>
            </p:txBody>
          </p:sp>
        </mc:Fallback>
      </mc:AlternateContent>
      <p:grpSp>
        <p:nvGrpSpPr>
          <p:cNvPr id="17" name="Group 16"/>
          <p:cNvGrpSpPr/>
          <p:nvPr/>
        </p:nvGrpSpPr>
        <p:grpSpPr>
          <a:xfrm>
            <a:off x="480157" y="3529047"/>
            <a:ext cx="19350364" cy="3105214"/>
            <a:chOff x="577381" y="3716901"/>
            <a:chExt cx="19350364" cy="3105214"/>
          </a:xfrm>
        </p:grpSpPr>
        <mc:AlternateContent xmlns:mc="http://schemas.openxmlformats.org/markup-compatibility/2006" xmlns:a14="http://schemas.microsoft.com/office/drawing/2010/main">
          <mc:Choice Requires="a14">
            <p:sp>
              <p:nvSpPr>
                <p:cNvPr id="15" name="Rectangle 14"/>
                <p:cNvSpPr/>
                <p:nvPr/>
              </p:nvSpPr>
              <p:spPr>
                <a:xfrm>
                  <a:off x="577381" y="3851943"/>
                  <a:ext cx="19350364" cy="297017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5000" i="1" smtClean="0">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𝐷</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𝑖</m:t>
                                </m:r>
                              </m:sub>
                            </m:sSub>
                          </m:num>
                          <m:den>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𝐷</m:t>
                                </m:r>
                              </m:e>
                              <m:sub>
                                <m:r>
                                  <a:rPr lang="en-US" sz="5000" i="1">
                                    <a:solidFill>
                                      <a:schemeClr val="accent2">
                                        <a:lumMod val="50000"/>
                                      </a:schemeClr>
                                    </a:solidFill>
                                    <a:latin typeface="Cambria Math" panose="02040503050406030204" pitchFamily="18" charset="0"/>
                                  </a:rPr>
                                  <m:t>𝑡</m:t>
                                </m:r>
                              </m:sub>
                            </m:sSub>
                          </m:den>
                        </m:f>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𝑡</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𝑖</m:t>
                            </m:r>
                          </m:sub>
                        </m:sSub>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d>
                          <m:dPr>
                            <m:ctrlPr>
                              <a:rPr lang="en-US" sz="5000" i="1">
                                <a:solidFill>
                                  <a:schemeClr val="accent2">
                                    <a:lumMod val="50000"/>
                                  </a:schemeClr>
                                </a:solidFill>
                                <a:latin typeface="Cambria Math" panose="02040503050406030204" pitchFamily="18" charset="0"/>
                              </a:rPr>
                            </m:ctrlPr>
                          </m:dPr>
                          <m:e>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e>
                        </m:d>
                        <m:r>
                          <a:rPr lang="en-US" sz="5000" i="0" smtClean="0">
                            <a:solidFill>
                              <a:schemeClr val="accent2">
                                <a:lumMod val="50000"/>
                              </a:schemeClr>
                            </a:solidFill>
                            <a:latin typeface="Cambria Math" panose="02040503050406030204" pitchFamily="18" charset="0"/>
                          </a:rPr>
                          <m:t>=</m:t>
                        </m:r>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𝑖</m:t>
                            </m:r>
                          </m:sub>
                        </m:sSub>
                        <m:r>
                          <a:rPr lang="en-US" sz="5000" i="1">
                            <a:solidFill>
                              <a:schemeClr val="accent2">
                                <a:lumMod val="50000"/>
                              </a:schemeClr>
                            </a:solidFill>
                            <a:latin typeface="Cambria Math" panose="02040503050406030204" pitchFamily="18" charset="0"/>
                          </a:rPr>
                          <m:t>𝑃</m:t>
                        </m:r>
                        <m:r>
                          <a:rPr lang="en-US" sz="5000" i="0">
                            <a:solidFill>
                              <a:schemeClr val="accent2">
                                <a:lumMod val="50000"/>
                              </a:schemeClr>
                            </a:solidFill>
                            <a:latin typeface="Cambria Math" panose="02040503050406030204" pitchFamily="18" charset="0"/>
                          </a:rPr>
                          <m:t>+</m:t>
                        </m:r>
                        <m:r>
                          <a:rPr lang="en-US" sz="5000" i="1">
                            <a:solidFill>
                              <a:schemeClr val="accent2">
                                <a:lumMod val="50000"/>
                              </a:schemeClr>
                            </a:solidFill>
                            <a:latin typeface="Cambria Math" panose="02040503050406030204" pitchFamily="18" charset="0"/>
                          </a:rPr>
                          <m:t>𝜌𝜈</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𝑖</m:t>
                            </m:r>
                          </m:sub>
                        </m:sSub>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𝜇</m:t>
                            </m:r>
                          </m:e>
                          <m:sub>
                            <m:r>
                              <a:rPr lang="en-US" sz="5000" i="0">
                                <a:solidFill>
                                  <a:schemeClr val="accent2">
                                    <a:lumMod val="50000"/>
                                  </a:schemeClr>
                                </a:solidFill>
                                <a:latin typeface="Cambria Math" panose="02040503050406030204" pitchFamily="18" charset="0"/>
                              </a:rPr>
                              <m:t>0</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𝑀</m:t>
                            </m:r>
                          </m:e>
                          <m:sub>
                            <m:r>
                              <a:rPr lang="en-US" sz="5000" i="1">
                                <a:solidFill>
                                  <a:schemeClr val="accent2">
                                    <a:lumMod val="50000"/>
                                  </a:schemeClr>
                                </a:solidFill>
                                <a:latin typeface="Cambria Math" panose="02040503050406030204" pitchFamily="18" charset="0"/>
                              </a:rPr>
                              <m:t>𝑖</m:t>
                            </m:r>
                          </m:sub>
                        </m:sSub>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𝐻</m:t>
                            </m:r>
                          </m:e>
                          <m:sub>
                            <m:r>
                              <a:rPr lang="en-US" sz="5000" i="1">
                                <a:solidFill>
                                  <a:schemeClr val="accent2">
                                    <a:lumMod val="50000"/>
                                  </a:schemeClr>
                                </a:solidFill>
                                <a:latin typeface="Cambria Math" panose="02040503050406030204" pitchFamily="18" charset="0"/>
                              </a:rPr>
                              <m:t>𝑗</m:t>
                            </m:r>
                          </m:sub>
                        </m:sSub>
                        <m:r>
                          <a:rPr lang="en-US" sz="5000" i="0">
                            <a:solidFill>
                              <a:schemeClr val="accent2">
                                <a:lumMod val="50000"/>
                              </a:schemeClr>
                            </a:solidFill>
                            <a:latin typeface="Cambria Math" panose="02040503050406030204" pitchFamily="18" charset="0"/>
                          </a:rPr>
                          <m:t>+</m:t>
                        </m:r>
                        <m:f>
                          <m:fPr>
                            <m:ctrlPr>
                              <a:rPr lang="en-US" sz="5000" i="1">
                                <a:solidFill>
                                  <a:schemeClr val="accent2">
                                    <a:lumMod val="50000"/>
                                  </a:schemeClr>
                                </a:solidFill>
                                <a:latin typeface="Cambria Math" panose="02040503050406030204" pitchFamily="18" charset="0"/>
                              </a:rPr>
                            </m:ctrlPr>
                          </m:fPr>
                          <m:num>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𝜇</m:t>
                                </m:r>
                              </m:e>
                              <m:sub>
                                <m:r>
                                  <a:rPr lang="en-US" sz="5000" i="0">
                                    <a:solidFill>
                                      <a:schemeClr val="accent2">
                                        <a:lumMod val="50000"/>
                                      </a:schemeClr>
                                    </a:solidFill>
                                    <a:latin typeface="Cambria Math" panose="02040503050406030204" pitchFamily="18" charset="0"/>
                                  </a:rPr>
                                  <m:t>0</m:t>
                                </m:r>
                              </m:sub>
                            </m:sSub>
                          </m:num>
                          <m:den>
                            <m:r>
                              <a:rPr lang="en-US" sz="5000" i="0">
                                <a:solidFill>
                                  <a:schemeClr val="accent2">
                                    <a:lumMod val="50000"/>
                                  </a:schemeClr>
                                </a:solidFill>
                                <a:latin typeface="Cambria Math" panose="02040503050406030204" pitchFamily="18" charset="0"/>
                              </a:rPr>
                              <m:t>2</m:t>
                            </m:r>
                          </m:den>
                        </m:f>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𝑗𝑘𝑖</m:t>
                            </m:r>
                          </m:sub>
                        </m:sSub>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𝑠𝑙𝑘</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𝑀</m:t>
                            </m:r>
                          </m:e>
                          <m:sub>
                            <m:r>
                              <a:rPr lang="en-US" sz="5000" i="1">
                                <a:solidFill>
                                  <a:schemeClr val="accent2">
                                    <a:lumMod val="50000"/>
                                  </a:schemeClr>
                                </a:solidFill>
                                <a:latin typeface="Cambria Math" panose="02040503050406030204" pitchFamily="18" charset="0"/>
                              </a:rPr>
                              <m:t>𝑠</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𝐻</m:t>
                            </m:r>
                          </m:e>
                          <m:sub>
                            <m:r>
                              <a:rPr lang="en-US" sz="5000" i="1">
                                <a:solidFill>
                                  <a:schemeClr val="accent2">
                                    <a:lumMod val="50000"/>
                                  </a:schemeClr>
                                </a:solidFill>
                                <a:latin typeface="Cambria Math" panose="02040503050406030204" pitchFamily="18" charset="0"/>
                              </a:rPr>
                              <m:t>𝑙</m:t>
                            </m:r>
                          </m:sub>
                        </m:sSub>
                        <m:r>
                          <a:rPr lang="en-US" sz="5000" i="0">
                            <a:solidFill>
                              <a:schemeClr val="accent2">
                                <a:lumMod val="50000"/>
                              </a:schemeClr>
                            </a:solidFill>
                            <a:latin typeface="Cambria Math" panose="02040503050406030204" pitchFamily="18" charset="0"/>
                          </a:rPr>
                          <m:t>+</m:t>
                        </m:r>
                        <m:r>
                          <a:rPr lang="en-US" sz="5000" i="1">
                            <a:solidFill>
                              <a:schemeClr val="accent2">
                                <a:lumMod val="50000"/>
                              </a:schemeClr>
                            </a:solidFill>
                            <a:latin typeface="Cambria Math" panose="02040503050406030204" pitchFamily="18" charset="0"/>
                          </a:rPr>
                          <m:t>𝜎</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𝑗𝑘𝑖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𝑠𝑙𝑗</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𝑠</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𝐵</m:t>
                            </m:r>
                          </m:e>
                          <m:sub>
                            <m:r>
                              <a:rPr lang="en-US" sz="5000" i="1">
                                <a:solidFill>
                                  <a:schemeClr val="accent2">
                                    <a:lumMod val="50000"/>
                                  </a:schemeClr>
                                </a:solidFill>
                                <a:latin typeface="Cambria Math" panose="02040503050406030204" pitchFamily="18" charset="0"/>
                              </a:rPr>
                              <m:t>𝑙</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𝐵</m:t>
                            </m:r>
                          </m:e>
                          <m:sub>
                            <m:r>
                              <a:rPr lang="en-US" sz="5000" i="1">
                                <a:solidFill>
                                  <a:schemeClr val="accent2">
                                    <a:lumMod val="50000"/>
                                  </a:schemeClr>
                                </a:solidFill>
                                <a:latin typeface="Cambria Math" panose="02040503050406030204" pitchFamily="18" charset="0"/>
                              </a:rPr>
                              <m:t>𝑘</m:t>
                            </m:r>
                          </m:sub>
                        </m:sSub>
                      </m:oMath>
                    </m:oMathPara>
                  </a14:m>
                  <a:endParaRPr lang="en-US" sz="5000" dirty="0">
                    <a:solidFill>
                      <a:schemeClr val="accent2">
                        <a:lumMod val="50000"/>
                      </a:schemeClr>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77381" y="3851943"/>
                  <a:ext cx="19350364" cy="2970172"/>
                </a:xfrm>
                <a:prstGeom prst="rect">
                  <a:avLst/>
                </a:prstGeom>
                <a:blipFill rotWithShape="0">
                  <a:blip r:embed="rId3"/>
                  <a:stretch>
                    <a:fillRect/>
                  </a:stretch>
                </a:blipFill>
              </p:spPr>
              <p:txBody>
                <a:bodyPr/>
                <a:lstStyle/>
                <a:p>
                  <a:r>
                    <a:rPr lang="en-US">
                      <a:noFill/>
                    </a:rPr>
                    <a:t> </a:t>
                  </a:r>
                </a:p>
              </p:txBody>
            </p:sp>
          </mc:Fallback>
        </mc:AlternateContent>
        <p:sp>
          <p:nvSpPr>
            <p:cNvPr id="149" name="Rectangle 148"/>
            <p:cNvSpPr/>
            <p:nvPr/>
          </p:nvSpPr>
          <p:spPr>
            <a:xfrm>
              <a:off x="577381" y="3716901"/>
              <a:ext cx="68560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a:off x="19928802" y="10311"/>
            <a:ext cx="4501871" cy="13836319"/>
            <a:chOff x="13841491" y="-120319"/>
            <a:chExt cx="4501871" cy="13836319"/>
          </a:xfrm>
        </p:grpSpPr>
        <p:grpSp>
          <p:nvGrpSpPr>
            <p:cNvPr id="150" name="Group 149"/>
            <p:cNvGrpSpPr/>
            <p:nvPr/>
          </p:nvGrpSpPr>
          <p:grpSpPr>
            <a:xfrm>
              <a:off x="13841491" y="-120319"/>
              <a:ext cx="4501871" cy="13836319"/>
              <a:chOff x="13949969" y="-18173"/>
              <a:chExt cx="4501871" cy="13836319"/>
            </a:xfrm>
          </p:grpSpPr>
          <p:grpSp>
            <p:nvGrpSpPr>
              <p:cNvPr id="151" name="Group 150"/>
              <p:cNvGrpSpPr/>
              <p:nvPr/>
            </p:nvGrpSpPr>
            <p:grpSpPr>
              <a:xfrm>
                <a:off x="13957308" y="-18173"/>
                <a:ext cx="4494532" cy="13836319"/>
                <a:chOff x="19933923" y="-72723"/>
                <a:chExt cx="4494532" cy="13836319"/>
              </a:xfrm>
            </p:grpSpPr>
            <p:sp>
              <p:nvSpPr>
                <p:cNvPr id="163" name="Rectangle 162"/>
                <p:cNvSpPr>
                  <a:spLocks noChangeAspect="1"/>
                </p:cNvSpPr>
                <p:nvPr/>
              </p:nvSpPr>
              <p:spPr>
                <a:xfrm rot="16200000">
                  <a:off x="15263029" y="4598171"/>
                  <a:ext cx="13836319" cy="449453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64" name="Rectangle 1"/>
                <p:cNvSpPr>
                  <a:spLocks/>
                </p:cNvSpPr>
                <p:nvPr/>
              </p:nvSpPr>
              <p:spPr bwMode="auto">
                <a:xfrm>
                  <a:off x="20562507" y="2911647"/>
                  <a:ext cx="323736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Continuity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nvGrpSpPr>
                <p:cNvPr id="165" name="Group 164"/>
                <p:cNvGrpSpPr/>
                <p:nvPr/>
              </p:nvGrpSpPr>
              <p:grpSpPr>
                <a:xfrm>
                  <a:off x="21330945" y="1151830"/>
                  <a:ext cx="1700486" cy="1607795"/>
                  <a:chOff x="11707403" y="7861444"/>
                  <a:chExt cx="953415" cy="778672"/>
                </a:xfrm>
              </p:grpSpPr>
              <p:sp>
                <p:nvSpPr>
                  <p:cNvPr id="166"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167"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168"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sp>
            <p:nvSpPr>
              <p:cNvPr id="152" name="Rectangle 151"/>
              <p:cNvSpPr/>
              <p:nvPr/>
            </p:nvSpPr>
            <p:spPr>
              <a:xfrm>
                <a:off x="13949969" y="7082826"/>
                <a:ext cx="4494533" cy="285605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p:cNvGrpSpPr/>
              <p:nvPr/>
            </p:nvGrpSpPr>
            <p:grpSpPr>
              <a:xfrm>
                <a:off x="15226138" y="4391534"/>
                <a:ext cx="1654933" cy="1596133"/>
                <a:chOff x="7540968" y="3606241"/>
                <a:chExt cx="953418" cy="953608"/>
              </a:xfrm>
            </p:grpSpPr>
            <p:sp>
              <p:nvSpPr>
                <p:cNvPr id="155"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56"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57"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58"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59"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60"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61"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62"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54" name="Rectangle 1"/>
              <p:cNvSpPr>
                <a:spLocks/>
              </p:cNvSpPr>
              <p:nvPr/>
            </p:nvSpPr>
            <p:spPr bwMode="auto">
              <a:xfrm>
                <a:off x="14229188" y="6002849"/>
                <a:ext cx="373268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Momentum</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grpSp>
          <p:nvGrpSpPr>
            <p:cNvPr id="169" name="Group 168"/>
            <p:cNvGrpSpPr/>
            <p:nvPr/>
          </p:nvGrpSpPr>
          <p:grpSpPr>
            <a:xfrm>
              <a:off x="15205669" y="7412854"/>
              <a:ext cx="1223160" cy="1382983"/>
              <a:chOff x="20167372" y="3605757"/>
              <a:chExt cx="695994" cy="956658"/>
            </a:xfrm>
          </p:grpSpPr>
          <p:sp>
            <p:nvSpPr>
              <p:cNvPr id="170" name="Freeform 369"/>
              <p:cNvSpPr>
                <a:spLocks noChangeArrowheads="1"/>
              </p:cNvSpPr>
              <p:nvPr/>
            </p:nvSpPr>
            <p:spPr bwMode="auto">
              <a:xfrm>
                <a:off x="20167372" y="3605758"/>
                <a:ext cx="695994" cy="953477"/>
              </a:xfrm>
              <a:custGeom>
                <a:avLst/>
                <a:gdLst>
                  <a:gd name="T0" fmla="*/ 774 w 964"/>
                  <a:gd name="T1" fmla="*/ 290 h 1324"/>
                  <a:gd name="T2" fmla="*/ 774 w 964"/>
                  <a:gd name="T3" fmla="*/ 290 h 1324"/>
                  <a:gd name="T4" fmla="*/ 942 w 964"/>
                  <a:gd name="T5" fmla="*/ 671 h 1324"/>
                  <a:gd name="T6" fmla="*/ 963 w 964"/>
                  <a:gd name="T7" fmla="*/ 842 h 1324"/>
                  <a:gd name="T8" fmla="*/ 482 w 964"/>
                  <a:gd name="T9" fmla="*/ 1323 h 1324"/>
                  <a:gd name="T10" fmla="*/ 0 w 964"/>
                  <a:gd name="T11" fmla="*/ 842 h 1324"/>
                  <a:gd name="T12" fmla="*/ 482 w 964"/>
                  <a:gd name="T13" fmla="*/ 0 h 1324"/>
                </a:gdLst>
                <a:ahLst/>
                <a:cxnLst>
                  <a:cxn ang="0">
                    <a:pos x="T0" y="T1"/>
                  </a:cxn>
                  <a:cxn ang="0">
                    <a:pos x="T2" y="T3"/>
                  </a:cxn>
                  <a:cxn ang="0">
                    <a:pos x="T4" y="T5"/>
                  </a:cxn>
                  <a:cxn ang="0">
                    <a:pos x="T6" y="T7"/>
                  </a:cxn>
                  <a:cxn ang="0">
                    <a:pos x="T8" y="T9"/>
                  </a:cxn>
                  <a:cxn ang="0">
                    <a:pos x="T10" y="T11"/>
                  </a:cxn>
                  <a:cxn ang="0">
                    <a:pos x="T12" y="T13"/>
                  </a:cxn>
                </a:cxnLst>
                <a:rect l="0" t="0" r="r" b="b"/>
                <a:pathLst>
                  <a:path w="964" h="1324">
                    <a:moveTo>
                      <a:pt x="774" y="290"/>
                    </a:moveTo>
                    <a:lnTo>
                      <a:pt x="774" y="290"/>
                    </a:lnTo>
                    <a:cubicBezTo>
                      <a:pt x="842" y="400"/>
                      <a:pt x="913" y="541"/>
                      <a:pt x="942" y="671"/>
                    </a:cubicBezTo>
                    <a:cubicBezTo>
                      <a:pt x="954" y="730"/>
                      <a:pt x="963" y="792"/>
                      <a:pt x="963" y="842"/>
                    </a:cubicBezTo>
                    <a:cubicBezTo>
                      <a:pt x="963" y="1111"/>
                      <a:pt x="753" y="1323"/>
                      <a:pt x="482" y="1323"/>
                    </a:cubicBezTo>
                    <a:cubicBezTo>
                      <a:pt x="222" y="1323"/>
                      <a:pt x="0" y="1111"/>
                      <a:pt x="0" y="842"/>
                    </a:cubicBezTo>
                    <a:cubicBezTo>
                      <a:pt x="0" y="482"/>
                      <a:pt x="361" y="0"/>
                      <a:pt x="482" y="0"/>
                    </a:cubicBezTo>
                  </a:path>
                </a:pathLst>
              </a:custGeom>
              <a:noFill/>
              <a:ln w="4680" cap="flat">
                <a:solidFill>
                  <a:schemeClr val="bg1"/>
                </a:solidFill>
                <a:round/>
                <a:headEnd/>
                <a:tailEnd/>
              </a:ln>
              <a:effectLst/>
            </p:spPr>
            <p:txBody>
              <a:bodyPr/>
              <a:lstStyle/>
              <a:p>
                <a:endParaRPr lang="en-US"/>
              </a:p>
            </p:txBody>
          </p:sp>
          <p:sp>
            <p:nvSpPr>
              <p:cNvPr id="171" name="Freeform 370"/>
              <p:cNvSpPr>
                <a:spLocks noChangeArrowheads="1"/>
              </p:cNvSpPr>
              <p:nvPr/>
            </p:nvSpPr>
            <p:spPr bwMode="auto">
              <a:xfrm>
                <a:off x="20516956" y="3605757"/>
                <a:ext cx="130302" cy="349608"/>
              </a:xfrm>
              <a:custGeom>
                <a:avLst/>
                <a:gdLst>
                  <a:gd name="T0" fmla="*/ 0 w 181"/>
                  <a:gd name="T1" fmla="*/ 0 h 483"/>
                  <a:gd name="T2" fmla="*/ 0 w 181"/>
                  <a:gd name="T3" fmla="*/ 0 h 483"/>
                  <a:gd name="T4" fmla="*/ 180 w 181"/>
                  <a:gd name="T5" fmla="*/ 482 h 483"/>
                </a:gdLst>
                <a:ahLst/>
                <a:cxnLst>
                  <a:cxn ang="0">
                    <a:pos x="T0" y="T1"/>
                  </a:cxn>
                  <a:cxn ang="0">
                    <a:pos x="T2" y="T3"/>
                  </a:cxn>
                  <a:cxn ang="0">
                    <a:pos x="T4" y="T5"/>
                  </a:cxn>
                </a:cxnLst>
                <a:rect l="0" t="0" r="r" b="b"/>
                <a:pathLst>
                  <a:path w="181" h="483">
                    <a:moveTo>
                      <a:pt x="0" y="0"/>
                    </a:moveTo>
                    <a:lnTo>
                      <a:pt x="0" y="0"/>
                    </a:lnTo>
                    <a:cubicBezTo>
                      <a:pt x="0" y="181"/>
                      <a:pt x="70" y="349"/>
                      <a:pt x="180" y="482"/>
                    </a:cubicBezTo>
                  </a:path>
                </a:pathLst>
              </a:custGeom>
              <a:noFill/>
              <a:ln w="4680" cap="flat">
                <a:solidFill>
                  <a:schemeClr val="bg1"/>
                </a:solidFill>
                <a:round/>
                <a:headEnd/>
                <a:tailEnd/>
              </a:ln>
              <a:effectLst/>
            </p:spPr>
            <p:txBody>
              <a:bodyPr/>
              <a:lstStyle/>
              <a:p>
                <a:endParaRPr lang="en-US"/>
              </a:p>
            </p:txBody>
          </p:sp>
          <p:sp>
            <p:nvSpPr>
              <p:cNvPr id="172" name="Freeform 371"/>
              <p:cNvSpPr>
                <a:spLocks noChangeArrowheads="1"/>
              </p:cNvSpPr>
              <p:nvPr/>
            </p:nvSpPr>
            <p:spPr bwMode="auto">
              <a:xfrm>
                <a:off x="20644079" y="3815523"/>
                <a:ext cx="82630" cy="139843"/>
              </a:xfrm>
              <a:custGeom>
                <a:avLst/>
                <a:gdLst>
                  <a:gd name="T0" fmla="*/ 112 w 113"/>
                  <a:gd name="T1" fmla="*/ 0 h 193"/>
                  <a:gd name="T2" fmla="*/ 112 w 113"/>
                  <a:gd name="T3" fmla="*/ 0 h 193"/>
                  <a:gd name="T4" fmla="*/ 0 w 113"/>
                  <a:gd name="T5" fmla="*/ 192 h 193"/>
                </a:gdLst>
                <a:ahLst/>
                <a:cxnLst>
                  <a:cxn ang="0">
                    <a:pos x="T0" y="T1"/>
                  </a:cxn>
                  <a:cxn ang="0">
                    <a:pos x="T2" y="T3"/>
                  </a:cxn>
                  <a:cxn ang="0">
                    <a:pos x="T4" y="T5"/>
                  </a:cxn>
                </a:cxnLst>
                <a:rect l="0" t="0" r="r" b="b"/>
                <a:pathLst>
                  <a:path w="113" h="193">
                    <a:moveTo>
                      <a:pt x="112" y="0"/>
                    </a:moveTo>
                    <a:lnTo>
                      <a:pt x="112" y="0"/>
                    </a:lnTo>
                    <a:cubicBezTo>
                      <a:pt x="91" y="71"/>
                      <a:pt x="50" y="139"/>
                      <a:pt x="0" y="192"/>
                    </a:cubicBezTo>
                  </a:path>
                </a:pathLst>
              </a:custGeom>
              <a:noFill/>
              <a:ln w="4680" cap="flat">
                <a:solidFill>
                  <a:schemeClr val="bg1"/>
                </a:solidFill>
                <a:round/>
                <a:headEnd/>
                <a:tailEnd/>
              </a:ln>
              <a:effectLst/>
            </p:spPr>
            <p:txBody>
              <a:bodyPr/>
              <a:lstStyle/>
              <a:p>
                <a:endParaRPr lang="en-US"/>
              </a:p>
            </p:txBody>
          </p:sp>
          <p:sp>
            <p:nvSpPr>
              <p:cNvPr id="173" name="Freeform 372"/>
              <p:cNvSpPr>
                <a:spLocks noChangeArrowheads="1"/>
              </p:cNvSpPr>
              <p:nvPr/>
            </p:nvSpPr>
            <p:spPr bwMode="auto">
              <a:xfrm>
                <a:off x="20342166" y="4085676"/>
                <a:ext cx="346406" cy="476739"/>
              </a:xfrm>
              <a:custGeom>
                <a:avLst/>
                <a:gdLst>
                  <a:gd name="T0" fmla="*/ 390 w 482"/>
                  <a:gd name="T1" fmla="*/ 150 h 662"/>
                  <a:gd name="T2" fmla="*/ 390 w 482"/>
                  <a:gd name="T3" fmla="*/ 150 h 662"/>
                  <a:gd name="T4" fmla="*/ 470 w 482"/>
                  <a:gd name="T5" fmla="*/ 340 h 662"/>
                  <a:gd name="T6" fmla="*/ 481 w 482"/>
                  <a:gd name="T7" fmla="*/ 420 h 662"/>
                  <a:gd name="T8" fmla="*/ 240 w 482"/>
                  <a:gd name="T9" fmla="*/ 661 h 662"/>
                  <a:gd name="T10" fmla="*/ 0 w 482"/>
                  <a:gd name="T11" fmla="*/ 420 h 662"/>
                  <a:gd name="T12" fmla="*/ 240 w 482"/>
                  <a:gd name="T13" fmla="*/ 0 h 662"/>
                </a:gdLst>
                <a:ahLst/>
                <a:cxnLst>
                  <a:cxn ang="0">
                    <a:pos x="T0" y="T1"/>
                  </a:cxn>
                  <a:cxn ang="0">
                    <a:pos x="T2" y="T3"/>
                  </a:cxn>
                  <a:cxn ang="0">
                    <a:pos x="T4" y="T5"/>
                  </a:cxn>
                  <a:cxn ang="0">
                    <a:pos x="T6" y="T7"/>
                  </a:cxn>
                  <a:cxn ang="0">
                    <a:pos x="T8" y="T9"/>
                  </a:cxn>
                  <a:cxn ang="0">
                    <a:pos x="T10" y="T11"/>
                  </a:cxn>
                  <a:cxn ang="0">
                    <a:pos x="T12" y="T13"/>
                  </a:cxn>
                </a:cxnLst>
                <a:rect l="0" t="0" r="r" b="b"/>
                <a:pathLst>
                  <a:path w="482" h="662">
                    <a:moveTo>
                      <a:pt x="390" y="150"/>
                    </a:moveTo>
                    <a:lnTo>
                      <a:pt x="390" y="150"/>
                    </a:lnTo>
                    <a:cubicBezTo>
                      <a:pt x="420" y="198"/>
                      <a:pt x="449" y="269"/>
                      <a:pt x="470" y="340"/>
                    </a:cubicBezTo>
                    <a:cubicBezTo>
                      <a:pt x="481" y="369"/>
                      <a:pt x="481" y="399"/>
                      <a:pt x="481" y="420"/>
                    </a:cubicBezTo>
                    <a:cubicBezTo>
                      <a:pt x="481" y="561"/>
                      <a:pt x="370" y="661"/>
                      <a:pt x="240" y="661"/>
                    </a:cubicBezTo>
                    <a:cubicBezTo>
                      <a:pt x="110" y="661"/>
                      <a:pt x="0" y="561"/>
                      <a:pt x="0" y="420"/>
                    </a:cubicBezTo>
                    <a:cubicBezTo>
                      <a:pt x="0" y="239"/>
                      <a:pt x="180" y="0"/>
                      <a:pt x="240" y="0"/>
                    </a:cubicBezTo>
                  </a:path>
                </a:pathLst>
              </a:custGeom>
              <a:noFill/>
              <a:ln w="4680" cap="flat">
                <a:solidFill>
                  <a:schemeClr val="bg1"/>
                </a:solidFill>
                <a:round/>
                <a:headEnd/>
                <a:tailEnd/>
              </a:ln>
              <a:effectLst/>
            </p:spPr>
            <p:txBody>
              <a:bodyPr/>
              <a:lstStyle/>
              <a:p>
                <a:endParaRPr lang="en-US"/>
              </a:p>
            </p:txBody>
          </p:sp>
          <p:sp>
            <p:nvSpPr>
              <p:cNvPr id="174" name="Freeform 373"/>
              <p:cNvSpPr>
                <a:spLocks noChangeArrowheads="1"/>
              </p:cNvSpPr>
              <p:nvPr/>
            </p:nvSpPr>
            <p:spPr bwMode="auto">
              <a:xfrm>
                <a:off x="20516956" y="4085675"/>
                <a:ext cx="66740" cy="171626"/>
              </a:xfrm>
              <a:custGeom>
                <a:avLst/>
                <a:gdLst>
                  <a:gd name="T0" fmla="*/ 0 w 92"/>
                  <a:gd name="T1" fmla="*/ 0 h 240"/>
                  <a:gd name="T2" fmla="*/ 0 w 92"/>
                  <a:gd name="T3" fmla="*/ 0 h 240"/>
                  <a:gd name="T4" fmla="*/ 91 w 92"/>
                  <a:gd name="T5" fmla="*/ 239 h 240"/>
                </a:gdLst>
                <a:ahLst/>
                <a:cxnLst>
                  <a:cxn ang="0">
                    <a:pos x="T0" y="T1"/>
                  </a:cxn>
                  <a:cxn ang="0">
                    <a:pos x="T2" y="T3"/>
                  </a:cxn>
                  <a:cxn ang="0">
                    <a:pos x="T4" y="T5"/>
                  </a:cxn>
                </a:cxnLst>
                <a:rect l="0" t="0" r="r" b="b"/>
                <a:pathLst>
                  <a:path w="92" h="240">
                    <a:moveTo>
                      <a:pt x="0" y="0"/>
                    </a:moveTo>
                    <a:lnTo>
                      <a:pt x="0" y="0"/>
                    </a:lnTo>
                    <a:cubicBezTo>
                      <a:pt x="0" y="89"/>
                      <a:pt x="41" y="180"/>
                      <a:pt x="91" y="239"/>
                    </a:cubicBezTo>
                  </a:path>
                </a:pathLst>
              </a:custGeom>
              <a:noFill/>
              <a:ln w="4680" cap="flat">
                <a:solidFill>
                  <a:schemeClr val="bg1"/>
                </a:solidFill>
                <a:round/>
                <a:headEnd/>
                <a:tailEnd/>
              </a:ln>
              <a:effectLst/>
            </p:spPr>
            <p:txBody>
              <a:bodyPr/>
              <a:lstStyle/>
              <a:p>
                <a:endParaRPr lang="en-US"/>
              </a:p>
            </p:txBody>
          </p:sp>
          <p:sp>
            <p:nvSpPr>
              <p:cNvPr id="175" name="Freeform 374"/>
              <p:cNvSpPr>
                <a:spLocks noChangeArrowheads="1"/>
              </p:cNvSpPr>
              <p:nvPr/>
            </p:nvSpPr>
            <p:spPr bwMode="auto">
              <a:xfrm>
                <a:off x="20580517" y="4193737"/>
                <a:ext cx="44493" cy="63565"/>
              </a:xfrm>
              <a:custGeom>
                <a:avLst/>
                <a:gdLst>
                  <a:gd name="T0" fmla="*/ 59 w 60"/>
                  <a:gd name="T1" fmla="*/ 0 h 90"/>
                  <a:gd name="T2" fmla="*/ 59 w 60"/>
                  <a:gd name="T3" fmla="*/ 0 h 90"/>
                  <a:gd name="T4" fmla="*/ 0 w 60"/>
                  <a:gd name="T5" fmla="*/ 89 h 90"/>
                </a:gdLst>
                <a:ahLst/>
                <a:cxnLst>
                  <a:cxn ang="0">
                    <a:pos x="T0" y="T1"/>
                  </a:cxn>
                  <a:cxn ang="0">
                    <a:pos x="T2" y="T3"/>
                  </a:cxn>
                  <a:cxn ang="0">
                    <a:pos x="T4" y="T5"/>
                  </a:cxn>
                </a:cxnLst>
                <a:rect l="0" t="0" r="r" b="b"/>
                <a:pathLst>
                  <a:path w="60" h="90">
                    <a:moveTo>
                      <a:pt x="59" y="0"/>
                    </a:moveTo>
                    <a:lnTo>
                      <a:pt x="59" y="0"/>
                    </a:lnTo>
                    <a:cubicBezTo>
                      <a:pt x="50" y="30"/>
                      <a:pt x="30" y="69"/>
                      <a:pt x="0" y="89"/>
                    </a:cubicBezTo>
                  </a:path>
                </a:pathLst>
              </a:custGeom>
              <a:noFill/>
              <a:ln w="4680" cap="flat">
                <a:solidFill>
                  <a:schemeClr val="bg1"/>
                </a:solidFill>
                <a:round/>
                <a:headEnd/>
                <a:tailEnd/>
              </a:ln>
              <a:effectLst/>
            </p:spPr>
            <p:txBody>
              <a:bodyPr/>
              <a:lstStyle/>
              <a:p>
                <a:endParaRPr lang="en-US"/>
              </a:p>
            </p:txBody>
          </p:sp>
        </p:grpSp>
        <p:sp>
          <p:nvSpPr>
            <p:cNvPr id="176" name="Rectangle 1"/>
            <p:cNvSpPr>
              <a:spLocks/>
            </p:cNvSpPr>
            <p:nvPr/>
          </p:nvSpPr>
          <p:spPr bwMode="auto">
            <a:xfrm>
              <a:off x="14872582" y="8875594"/>
              <a:ext cx="212949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Energy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grpSp>
        <p:nvGrpSpPr>
          <p:cNvPr id="20" name="Group 19"/>
          <p:cNvGrpSpPr/>
          <p:nvPr/>
        </p:nvGrpSpPr>
        <p:grpSpPr>
          <a:xfrm>
            <a:off x="480157" y="6888296"/>
            <a:ext cx="17607191" cy="3098797"/>
            <a:chOff x="316010" y="6815088"/>
            <a:chExt cx="17607191" cy="3098797"/>
          </a:xfrm>
        </p:grpSpPr>
        <mc:AlternateContent xmlns:mc="http://schemas.openxmlformats.org/markup-compatibility/2006" xmlns:a14="http://schemas.microsoft.com/office/drawing/2010/main">
          <mc:Choice Requires="a14">
            <p:sp>
              <p:nvSpPr>
                <p:cNvPr id="19" name="Rectangle 18"/>
                <p:cNvSpPr/>
                <p:nvPr/>
              </p:nvSpPr>
              <p:spPr>
                <a:xfrm>
                  <a:off x="393069" y="6815088"/>
                  <a:ext cx="17530132" cy="30987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5000" i="1" smtClean="0">
                            <a:solidFill>
                              <a:schemeClr val="accent2">
                                <a:lumMod val="50000"/>
                              </a:schemeClr>
                            </a:solidFill>
                            <a:latin typeface="Cambria Math" panose="02040503050406030204" pitchFamily="18" charset="0"/>
                          </a:rPr>
                          <m:t>𝜌</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𝑐</m:t>
                            </m:r>
                          </m:e>
                          <m:sub>
                            <m:r>
                              <a:rPr lang="en-US" sz="5000" i="1">
                                <a:solidFill>
                                  <a:schemeClr val="accent2">
                                    <a:lumMod val="50000"/>
                                  </a:schemeClr>
                                </a:solidFill>
                                <a:latin typeface="Cambria Math" panose="02040503050406030204" pitchFamily="18" charset="0"/>
                              </a:rPr>
                              <m:t>𝑝</m:t>
                            </m:r>
                          </m:sub>
                        </m:sSub>
                        <m:f>
                          <m:fPr>
                            <m:ctrlPr>
                              <a:rPr lang="en-US" sz="5000" i="1">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𝐷𝑇</m:t>
                            </m:r>
                          </m:num>
                          <m:den>
                            <m:r>
                              <a:rPr lang="en-US" sz="5000" i="1">
                                <a:solidFill>
                                  <a:schemeClr val="accent2">
                                    <a:lumMod val="50000"/>
                                  </a:schemeClr>
                                </a:solidFill>
                                <a:latin typeface="Cambria Math" panose="02040503050406030204" pitchFamily="18" charset="0"/>
                              </a:rPr>
                              <m:t>𝐷𝑡</m:t>
                            </m:r>
                          </m:den>
                        </m:f>
                        <m:r>
                          <a:rPr lang="en-US" sz="5000" i="0">
                            <a:solidFill>
                              <a:schemeClr val="accent2">
                                <a:lumMod val="50000"/>
                              </a:schemeClr>
                            </a:solidFill>
                            <a:latin typeface="Cambria Math" panose="02040503050406030204" pitchFamily="18" charset="0"/>
                          </a:rPr>
                          <m:t>=</m:t>
                        </m:r>
                        <m:r>
                          <a:rPr lang="en-US" sz="5000" i="1">
                            <a:solidFill>
                              <a:schemeClr val="accent2">
                                <a:lumMod val="50000"/>
                              </a:schemeClr>
                            </a:solidFill>
                            <a:latin typeface="Cambria Math" panose="02040503050406030204" pitchFamily="18" charset="0"/>
                          </a:rPr>
                          <m:t>𝜌</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𝑐</m:t>
                            </m:r>
                          </m:e>
                          <m:sub>
                            <m:r>
                              <a:rPr lang="en-US" sz="5000" i="1">
                                <a:solidFill>
                                  <a:schemeClr val="accent2">
                                    <a:lumMod val="50000"/>
                                  </a:schemeClr>
                                </a:solidFill>
                                <a:latin typeface="Cambria Math" panose="02040503050406030204" pitchFamily="18" charset="0"/>
                              </a:rPr>
                              <m:t>𝑝</m:t>
                            </m:r>
                          </m:sub>
                        </m:sSub>
                        <m:d>
                          <m:dPr>
                            <m:ctrlPr>
                              <a:rPr lang="en-US" sz="5000" i="1">
                                <a:solidFill>
                                  <a:schemeClr val="accent2">
                                    <a:lumMod val="50000"/>
                                  </a:schemeClr>
                                </a:solidFill>
                                <a:latin typeface="Cambria Math" panose="02040503050406030204" pitchFamily="18" charset="0"/>
                              </a:rPr>
                            </m:ctrlPr>
                          </m:dPr>
                          <m:e>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𝑡</m:t>
                                </m:r>
                              </m:sub>
                            </m:sSub>
                            <m:r>
                              <a:rPr lang="en-US" sz="5000" i="1">
                                <a:solidFill>
                                  <a:schemeClr val="accent2">
                                    <a:lumMod val="50000"/>
                                  </a:schemeClr>
                                </a:solidFill>
                                <a:latin typeface="Cambria Math" panose="02040503050406030204" pitchFamily="18" charset="0"/>
                              </a:rPr>
                              <m:t>𝑇</m:t>
                            </m:r>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d>
                              <m:dPr>
                                <m:ctrlPr>
                                  <a:rPr lang="en-US" sz="5000" i="1">
                                    <a:solidFill>
                                      <a:schemeClr val="accent2">
                                        <a:lumMod val="50000"/>
                                      </a:schemeClr>
                                    </a:solidFill>
                                    <a:latin typeface="Cambria Math" panose="02040503050406030204" pitchFamily="18" charset="0"/>
                                  </a:rPr>
                                </m:ctrlPr>
                              </m:dPr>
                              <m:e>
                                <m:r>
                                  <a:rPr lang="en-US" sz="5000" i="1">
                                    <a:solidFill>
                                      <a:schemeClr val="accent2">
                                        <a:lumMod val="50000"/>
                                      </a:schemeClr>
                                    </a:solidFill>
                                    <a:latin typeface="Cambria Math" panose="02040503050406030204" pitchFamily="18" charset="0"/>
                                  </a:rPr>
                                  <m:t>𝑇</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e>
                            </m:d>
                          </m:e>
                        </m:d>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d>
                          <m:dPr>
                            <m:ctrlPr>
                              <a:rPr lang="en-US" sz="5000" i="1">
                                <a:solidFill>
                                  <a:schemeClr val="accent2">
                                    <a:lumMod val="50000"/>
                                  </a:schemeClr>
                                </a:solidFill>
                                <a:latin typeface="Cambria Math" panose="02040503050406030204" pitchFamily="18" charset="0"/>
                              </a:rPr>
                            </m:ctrlPr>
                          </m:dPr>
                          <m:e>
                            <m:r>
                              <a:rPr lang="en-US" sz="5000" i="1">
                                <a:solidFill>
                                  <a:schemeClr val="accent2">
                                    <a:lumMod val="50000"/>
                                  </a:schemeClr>
                                </a:solidFill>
                                <a:latin typeface="Cambria Math" panose="02040503050406030204" pitchFamily="18" charset="0"/>
                              </a:rPr>
                              <m:t>𝑘</m:t>
                            </m:r>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r>
                              <a:rPr lang="en-US" sz="5000" i="1">
                                <a:solidFill>
                                  <a:schemeClr val="accent2">
                                    <a:lumMod val="50000"/>
                                  </a:schemeClr>
                                </a:solidFill>
                                <a:latin typeface="Cambria Math" panose="02040503050406030204" pitchFamily="18" charset="0"/>
                              </a:rPr>
                              <m:t>𝑇</m:t>
                            </m:r>
                          </m:e>
                        </m:d>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𝜏</m:t>
                            </m:r>
                          </m:e>
                          <m:sub>
                            <m:r>
                              <a:rPr lang="en-US" sz="5000" i="1">
                                <a:solidFill>
                                  <a:schemeClr val="accent2">
                                    <a:lumMod val="50000"/>
                                  </a:schemeClr>
                                </a:solidFill>
                                <a:latin typeface="Cambria Math" panose="02040503050406030204" pitchFamily="18" charset="0"/>
                              </a:rPr>
                              <m:t>𝑖𝑗</m:t>
                            </m:r>
                          </m:sub>
                        </m:sSub>
                        <m:sSub>
                          <m:sSubPr>
                            <m:ctrlPr>
                              <a:rPr lang="en-US" sz="5000" i="1">
                                <a:solidFill>
                                  <a:schemeClr val="accent2">
                                    <a:lumMod val="50000"/>
                                  </a:schemeClr>
                                </a:solidFill>
                                <a:latin typeface="Cambria Math" panose="02040503050406030204" pitchFamily="18" charset="0"/>
                              </a:rPr>
                            </m:ctrlPr>
                          </m:sSubPr>
                          <m:e>
                            <m:r>
                              <a:rPr lang="en-US" sz="5000" i="0">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𝜇</m:t>
                            </m:r>
                          </m:e>
                          <m:sub>
                            <m:r>
                              <a:rPr lang="en-US" sz="5000" i="0">
                                <a:solidFill>
                                  <a:schemeClr val="accent2">
                                    <a:lumMod val="50000"/>
                                  </a:schemeClr>
                                </a:solidFill>
                                <a:latin typeface="Cambria Math" panose="02040503050406030204" pitchFamily="18" charset="0"/>
                              </a:rPr>
                              <m:t>0</m:t>
                            </m:r>
                          </m:sub>
                        </m:sSub>
                        <m:r>
                          <a:rPr lang="en-US" sz="5000" i="1">
                            <a:solidFill>
                              <a:schemeClr val="accent2">
                                <a:lumMod val="50000"/>
                              </a:schemeClr>
                            </a:solidFill>
                            <a:latin typeface="Cambria Math" panose="02040503050406030204" pitchFamily="18" charset="0"/>
                          </a:rPr>
                          <m:t>𝑇</m:t>
                        </m:r>
                        <m:f>
                          <m:fPr>
                            <m:ctrlPr>
                              <a:rPr lang="en-US" sz="5000" i="1">
                                <a:solidFill>
                                  <a:schemeClr val="accent2">
                                    <a:lumMod val="50000"/>
                                  </a:schemeClr>
                                </a:solidFill>
                                <a:latin typeface="Cambria Math" panose="02040503050406030204" pitchFamily="18" charset="0"/>
                              </a:rPr>
                            </m:ctrlPr>
                          </m:fPr>
                          <m:num>
                            <m:r>
                              <a:rPr lang="en-US" sz="5000" i="0">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𝑀</m:t>
                                </m:r>
                              </m:e>
                              <m:sub>
                                <m:r>
                                  <a:rPr lang="en-US" sz="5000" i="1">
                                    <a:solidFill>
                                      <a:schemeClr val="accent2">
                                        <a:lumMod val="50000"/>
                                      </a:schemeClr>
                                    </a:solidFill>
                                    <a:latin typeface="Cambria Math" panose="02040503050406030204" pitchFamily="18" charset="0"/>
                                  </a:rPr>
                                  <m:t>𝑖</m:t>
                                </m:r>
                              </m:sub>
                            </m:sSub>
                          </m:num>
                          <m:den>
                            <m:r>
                              <a:rPr lang="en-US" sz="5000" i="0">
                                <a:solidFill>
                                  <a:schemeClr val="accent2">
                                    <a:lumMod val="50000"/>
                                  </a:schemeClr>
                                </a:solidFill>
                                <a:latin typeface="Cambria Math" panose="02040503050406030204" pitchFamily="18" charset="0"/>
                              </a:rPr>
                              <m:t>𝜕</m:t>
                            </m:r>
                            <m:r>
                              <a:rPr lang="en-US" sz="5000" i="1">
                                <a:solidFill>
                                  <a:schemeClr val="accent2">
                                    <a:lumMod val="50000"/>
                                  </a:schemeClr>
                                </a:solidFill>
                                <a:latin typeface="Cambria Math" panose="02040503050406030204" pitchFamily="18" charset="0"/>
                              </a:rPr>
                              <m:t>𝑇</m:t>
                            </m:r>
                          </m:den>
                        </m:f>
                        <m:f>
                          <m:fPr>
                            <m:ctrlPr>
                              <a:rPr lang="en-US" sz="5000" i="1">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𝐷</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𝐻</m:t>
                                </m:r>
                              </m:e>
                              <m:sub>
                                <m:r>
                                  <a:rPr lang="en-US" sz="5000" i="1">
                                    <a:solidFill>
                                      <a:schemeClr val="accent2">
                                        <a:lumMod val="50000"/>
                                      </a:schemeClr>
                                    </a:solidFill>
                                    <a:latin typeface="Cambria Math" panose="02040503050406030204" pitchFamily="18" charset="0"/>
                                  </a:rPr>
                                  <m:t>𝑖</m:t>
                                </m:r>
                              </m:sub>
                            </m:sSub>
                          </m:num>
                          <m:den>
                            <m:r>
                              <a:rPr lang="en-US" sz="5000" i="1">
                                <a:solidFill>
                                  <a:schemeClr val="accent2">
                                    <a:lumMod val="50000"/>
                                  </a:schemeClr>
                                </a:solidFill>
                                <a:latin typeface="Cambria Math" panose="02040503050406030204" pitchFamily="18" charset="0"/>
                              </a:rPr>
                              <m:t>𝐷𝑡</m:t>
                            </m:r>
                          </m:den>
                        </m:f>
                        <m:r>
                          <a:rPr lang="en-US" sz="5000" i="0">
                            <a:solidFill>
                              <a:schemeClr val="accent2">
                                <a:lumMod val="50000"/>
                              </a:schemeClr>
                            </a:solidFill>
                            <a:latin typeface="Cambria Math" panose="02040503050406030204" pitchFamily="18" charset="0"/>
                          </a:rPr>
                          <m:t>+</m:t>
                        </m:r>
                        <m:f>
                          <m:fPr>
                            <m:ctrlPr>
                              <a:rPr lang="en-US" sz="5000" i="1">
                                <a:solidFill>
                                  <a:schemeClr val="accent2">
                                    <a:lumMod val="50000"/>
                                  </a:schemeClr>
                                </a:solidFill>
                                <a:latin typeface="Cambria Math" panose="02040503050406030204" pitchFamily="18" charset="0"/>
                              </a:rPr>
                            </m:ctrlPr>
                          </m:fPr>
                          <m:num>
                            <m:sSup>
                              <m:sSupPr>
                                <m:ctrlPr>
                                  <a:rPr lang="en-US" sz="5000" i="1">
                                    <a:solidFill>
                                      <a:schemeClr val="accent2">
                                        <a:lumMod val="50000"/>
                                      </a:schemeClr>
                                    </a:solidFill>
                                    <a:latin typeface="Cambria Math" panose="02040503050406030204" pitchFamily="18" charset="0"/>
                                  </a:rPr>
                                </m:ctrlPr>
                              </m:sSupPr>
                              <m:e>
                                <m:r>
                                  <a:rPr lang="en-US" sz="5000" i="1">
                                    <a:solidFill>
                                      <a:schemeClr val="accent2">
                                        <a:lumMod val="50000"/>
                                      </a:schemeClr>
                                    </a:solidFill>
                                    <a:latin typeface="Cambria Math" panose="02040503050406030204" pitchFamily="18" charset="0"/>
                                  </a:rPr>
                                  <m:t>𝜎</m:t>
                                </m:r>
                              </m:e>
                              <m:sup>
                                <m:r>
                                  <a:rPr lang="en-US" sz="5000" i="0">
                                    <a:solidFill>
                                      <a:schemeClr val="accent2">
                                        <a:lumMod val="50000"/>
                                      </a:schemeClr>
                                    </a:solidFill>
                                    <a:latin typeface="Cambria Math" panose="02040503050406030204" pitchFamily="18" charset="0"/>
                                  </a:rPr>
                                  <m:t>2</m:t>
                                </m:r>
                              </m:sup>
                            </m:sSup>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𝑗𝑘𝑖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𝐵</m:t>
                                </m:r>
                              </m:e>
                              <m:sub>
                                <m:r>
                                  <a:rPr lang="en-US" sz="5000" i="1">
                                    <a:solidFill>
                                      <a:schemeClr val="accent2">
                                        <a:lumMod val="50000"/>
                                      </a:schemeClr>
                                    </a:solidFill>
                                    <a:latin typeface="Cambria Math" panose="02040503050406030204" pitchFamily="18" charset="0"/>
                                  </a:rPr>
                                  <m:t>𝑘</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𝜀</m:t>
                                </m:r>
                              </m:e>
                              <m:sub>
                                <m:r>
                                  <a:rPr lang="en-US" sz="5000" i="1">
                                    <a:solidFill>
                                      <a:schemeClr val="accent2">
                                        <a:lumMod val="50000"/>
                                      </a:schemeClr>
                                    </a:solidFill>
                                    <a:latin typeface="Cambria Math" panose="02040503050406030204" pitchFamily="18" charset="0"/>
                                  </a:rPr>
                                  <m:t>𝑠𝑙𝑖</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𝑠</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𝐵</m:t>
                                </m:r>
                              </m:e>
                              <m:sub>
                                <m:r>
                                  <a:rPr lang="en-US" sz="5000" i="1">
                                    <a:solidFill>
                                      <a:schemeClr val="accent2">
                                        <a:lumMod val="50000"/>
                                      </a:schemeClr>
                                    </a:solidFill>
                                    <a:latin typeface="Cambria Math" panose="02040503050406030204" pitchFamily="18" charset="0"/>
                                  </a:rPr>
                                  <m:t>𝑙</m:t>
                                </m:r>
                              </m:sub>
                            </m:sSub>
                          </m:num>
                          <m:den>
                            <m:r>
                              <a:rPr lang="en-US" sz="5000" i="1">
                                <a:solidFill>
                                  <a:schemeClr val="accent2">
                                    <a:lumMod val="50000"/>
                                  </a:schemeClr>
                                </a:solidFill>
                                <a:latin typeface="Cambria Math" panose="02040503050406030204" pitchFamily="18" charset="0"/>
                              </a:rPr>
                              <m:t>𝜎</m:t>
                            </m:r>
                          </m:den>
                        </m:f>
                      </m:oMath>
                    </m:oMathPara>
                  </a14:m>
                  <a:endParaRPr lang="en-US" sz="5000" dirty="0"/>
                </a:p>
              </p:txBody>
            </p:sp>
          </mc:Choice>
          <mc:Fallback xmlns="">
            <p:sp>
              <p:nvSpPr>
                <p:cNvPr id="19" name="Rectangle 18"/>
                <p:cNvSpPr>
                  <a:spLocks noRot="1" noChangeAspect="1" noMove="1" noResize="1" noEditPoints="1" noAdjustHandles="1" noChangeArrowheads="1" noChangeShapeType="1" noTextEdit="1"/>
                </p:cNvSpPr>
                <p:nvPr/>
              </p:nvSpPr>
              <p:spPr>
                <a:xfrm>
                  <a:off x="393069" y="6815088"/>
                  <a:ext cx="17530132" cy="3098797"/>
                </a:xfrm>
                <a:prstGeom prst="rect">
                  <a:avLst/>
                </a:prstGeom>
                <a:blipFill rotWithShape="0">
                  <a:blip r:embed="rId4"/>
                  <a:stretch>
                    <a:fillRect/>
                  </a:stretch>
                </a:blipFill>
              </p:spPr>
              <p:txBody>
                <a:bodyPr/>
                <a:lstStyle/>
                <a:p>
                  <a:r>
                    <a:rPr lang="en-US">
                      <a:noFill/>
                    </a:rPr>
                    <a:t> </a:t>
                  </a:r>
                </a:p>
              </p:txBody>
            </p:sp>
          </mc:Fallback>
        </mc:AlternateContent>
        <p:sp>
          <p:nvSpPr>
            <p:cNvPr id="178" name="Rectangle 177"/>
            <p:cNvSpPr/>
            <p:nvPr/>
          </p:nvSpPr>
          <p:spPr>
            <a:xfrm>
              <a:off x="316010" y="6821441"/>
              <a:ext cx="68560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a:off x="19924864" y="8569"/>
            <a:ext cx="4501871" cy="13836319"/>
            <a:chOff x="15222228" y="-69809"/>
            <a:chExt cx="4501871" cy="13836319"/>
          </a:xfrm>
        </p:grpSpPr>
        <p:grpSp>
          <p:nvGrpSpPr>
            <p:cNvPr id="179" name="Group 178"/>
            <p:cNvGrpSpPr/>
            <p:nvPr/>
          </p:nvGrpSpPr>
          <p:grpSpPr>
            <a:xfrm>
              <a:off x="15222228" y="-69809"/>
              <a:ext cx="4501871" cy="13836319"/>
              <a:chOff x="13841491" y="-120319"/>
              <a:chExt cx="4501871" cy="13836319"/>
            </a:xfrm>
          </p:grpSpPr>
          <p:grpSp>
            <p:nvGrpSpPr>
              <p:cNvPr id="180" name="Group 179"/>
              <p:cNvGrpSpPr/>
              <p:nvPr/>
            </p:nvGrpSpPr>
            <p:grpSpPr>
              <a:xfrm>
                <a:off x="13841491" y="-120319"/>
                <a:ext cx="4501871" cy="13836319"/>
                <a:chOff x="13949969" y="-18173"/>
                <a:chExt cx="4501871" cy="13836319"/>
              </a:xfrm>
            </p:grpSpPr>
            <p:grpSp>
              <p:nvGrpSpPr>
                <p:cNvPr id="189" name="Group 188"/>
                <p:cNvGrpSpPr/>
                <p:nvPr/>
              </p:nvGrpSpPr>
              <p:grpSpPr>
                <a:xfrm>
                  <a:off x="13957308" y="-18173"/>
                  <a:ext cx="4494532" cy="13836319"/>
                  <a:chOff x="19933923" y="-72723"/>
                  <a:chExt cx="4494532" cy="13836319"/>
                </a:xfrm>
              </p:grpSpPr>
              <p:sp>
                <p:nvSpPr>
                  <p:cNvPr id="201" name="Rectangle 200"/>
                  <p:cNvSpPr>
                    <a:spLocks noChangeAspect="1"/>
                  </p:cNvSpPr>
                  <p:nvPr/>
                </p:nvSpPr>
                <p:spPr>
                  <a:xfrm rot="16200000">
                    <a:off x="15263029" y="4598171"/>
                    <a:ext cx="13836319" cy="449453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02" name="Rectangle 1"/>
                  <p:cNvSpPr>
                    <a:spLocks/>
                  </p:cNvSpPr>
                  <p:nvPr/>
                </p:nvSpPr>
                <p:spPr bwMode="auto">
                  <a:xfrm>
                    <a:off x="20562507" y="2911647"/>
                    <a:ext cx="323736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Continuity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nvGrpSpPr>
                  <p:cNvPr id="203" name="Group 202"/>
                  <p:cNvGrpSpPr/>
                  <p:nvPr/>
                </p:nvGrpSpPr>
                <p:grpSpPr>
                  <a:xfrm>
                    <a:off x="21330945" y="1151830"/>
                    <a:ext cx="1700486" cy="1607795"/>
                    <a:chOff x="11707403" y="7861444"/>
                    <a:chExt cx="953415" cy="778672"/>
                  </a:xfrm>
                </p:grpSpPr>
                <p:sp>
                  <p:nvSpPr>
                    <p:cNvPr id="204"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205"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206"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sp>
              <p:nvSpPr>
                <p:cNvPr id="190" name="Rectangle 189"/>
                <p:cNvSpPr/>
                <p:nvPr/>
              </p:nvSpPr>
              <p:spPr>
                <a:xfrm>
                  <a:off x="13949969" y="10268828"/>
                  <a:ext cx="4494533" cy="285605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grpSp>
              <p:nvGrpSpPr>
                <p:cNvPr id="191" name="Group 190"/>
                <p:cNvGrpSpPr/>
                <p:nvPr/>
              </p:nvGrpSpPr>
              <p:grpSpPr>
                <a:xfrm>
                  <a:off x="15226138" y="4391534"/>
                  <a:ext cx="1654933" cy="1596133"/>
                  <a:chOff x="7540968" y="3606241"/>
                  <a:chExt cx="953418" cy="953608"/>
                </a:xfrm>
              </p:grpSpPr>
              <p:sp>
                <p:nvSpPr>
                  <p:cNvPr id="193"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94"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95"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96"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97"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98"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99"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200"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92" name="Rectangle 1"/>
                <p:cNvSpPr>
                  <a:spLocks/>
                </p:cNvSpPr>
                <p:nvPr/>
              </p:nvSpPr>
              <p:spPr bwMode="auto">
                <a:xfrm>
                  <a:off x="14229188" y="6002849"/>
                  <a:ext cx="373268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Momentum</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grpSp>
            <p:nvGrpSpPr>
              <p:cNvPr id="181" name="Group 180"/>
              <p:cNvGrpSpPr/>
              <p:nvPr/>
            </p:nvGrpSpPr>
            <p:grpSpPr>
              <a:xfrm>
                <a:off x="15205669" y="7412854"/>
                <a:ext cx="1223160" cy="1382983"/>
                <a:chOff x="20167372" y="3605757"/>
                <a:chExt cx="695994" cy="956658"/>
              </a:xfrm>
            </p:grpSpPr>
            <p:sp>
              <p:nvSpPr>
                <p:cNvPr id="183" name="Freeform 369"/>
                <p:cNvSpPr>
                  <a:spLocks noChangeArrowheads="1"/>
                </p:cNvSpPr>
                <p:nvPr/>
              </p:nvSpPr>
              <p:spPr bwMode="auto">
                <a:xfrm>
                  <a:off x="20167372" y="3605758"/>
                  <a:ext cx="695994" cy="953477"/>
                </a:xfrm>
                <a:custGeom>
                  <a:avLst/>
                  <a:gdLst>
                    <a:gd name="T0" fmla="*/ 774 w 964"/>
                    <a:gd name="T1" fmla="*/ 290 h 1324"/>
                    <a:gd name="T2" fmla="*/ 774 w 964"/>
                    <a:gd name="T3" fmla="*/ 290 h 1324"/>
                    <a:gd name="T4" fmla="*/ 942 w 964"/>
                    <a:gd name="T5" fmla="*/ 671 h 1324"/>
                    <a:gd name="T6" fmla="*/ 963 w 964"/>
                    <a:gd name="T7" fmla="*/ 842 h 1324"/>
                    <a:gd name="T8" fmla="*/ 482 w 964"/>
                    <a:gd name="T9" fmla="*/ 1323 h 1324"/>
                    <a:gd name="T10" fmla="*/ 0 w 964"/>
                    <a:gd name="T11" fmla="*/ 842 h 1324"/>
                    <a:gd name="T12" fmla="*/ 482 w 964"/>
                    <a:gd name="T13" fmla="*/ 0 h 1324"/>
                  </a:gdLst>
                  <a:ahLst/>
                  <a:cxnLst>
                    <a:cxn ang="0">
                      <a:pos x="T0" y="T1"/>
                    </a:cxn>
                    <a:cxn ang="0">
                      <a:pos x="T2" y="T3"/>
                    </a:cxn>
                    <a:cxn ang="0">
                      <a:pos x="T4" y="T5"/>
                    </a:cxn>
                    <a:cxn ang="0">
                      <a:pos x="T6" y="T7"/>
                    </a:cxn>
                    <a:cxn ang="0">
                      <a:pos x="T8" y="T9"/>
                    </a:cxn>
                    <a:cxn ang="0">
                      <a:pos x="T10" y="T11"/>
                    </a:cxn>
                    <a:cxn ang="0">
                      <a:pos x="T12" y="T13"/>
                    </a:cxn>
                  </a:cxnLst>
                  <a:rect l="0" t="0" r="r" b="b"/>
                  <a:pathLst>
                    <a:path w="964" h="1324">
                      <a:moveTo>
                        <a:pt x="774" y="290"/>
                      </a:moveTo>
                      <a:lnTo>
                        <a:pt x="774" y="290"/>
                      </a:lnTo>
                      <a:cubicBezTo>
                        <a:pt x="842" y="400"/>
                        <a:pt x="913" y="541"/>
                        <a:pt x="942" y="671"/>
                      </a:cubicBezTo>
                      <a:cubicBezTo>
                        <a:pt x="954" y="730"/>
                        <a:pt x="963" y="792"/>
                        <a:pt x="963" y="842"/>
                      </a:cubicBezTo>
                      <a:cubicBezTo>
                        <a:pt x="963" y="1111"/>
                        <a:pt x="753" y="1323"/>
                        <a:pt x="482" y="1323"/>
                      </a:cubicBezTo>
                      <a:cubicBezTo>
                        <a:pt x="222" y="1323"/>
                        <a:pt x="0" y="1111"/>
                        <a:pt x="0" y="842"/>
                      </a:cubicBezTo>
                      <a:cubicBezTo>
                        <a:pt x="0" y="482"/>
                        <a:pt x="361" y="0"/>
                        <a:pt x="482" y="0"/>
                      </a:cubicBezTo>
                    </a:path>
                  </a:pathLst>
                </a:custGeom>
                <a:noFill/>
                <a:ln w="4680" cap="flat">
                  <a:solidFill>
                    <a:schemeClr val="bg1"/>
                  </a:solidFill>
                  <a:round/>
                  <a:headEnd/>
                  <a:tailEnd/>
                </a:ln>
                <a:effectLst/>
              </p:spPr>
              <p:txBody>
                <a:bodyPr/>
                <a:lstStyle/>
                <a:p>
                  <a:endParaRPr lang="en-US"/>
                </a:p>
              </p:txBody>
            </p:sp>
            <p:sp>
              <p:nvSpPr>
                <p:cNvPr id="184" name="Freeform 370"/>
                <p:cNvSpPr>
                  <a:spLocks noChangeArrowheads="1"/>
                </p:cNvSpPr>
                <p:nvPr/>
              </p:nvSpPr>
              <p:spPr bwMode="auto">
                <a:xfrm>
                  <a:off x="20516956" y="3605757"/>
                  <a:ext cx="130302" cy="349608"/>
                </a:xfrm>
                <a:custGeom>
                  <a:avLst/>
                  <a:gdLst>
                    <a:gd name="T0" fmla="*/ 0 w 181"/>
                    <a:gd name="T1" fmla="*/ 0 h 483"/>
                    <a:gd name="T2" fmla="*/ 0 w 181"/>
                    <a:gd name="T3" fmla="*/ 0 h 483"/>
                    <a:gd name="T4" fmla="*/ 180 w 181"/>
                    <a:gd name="T5" fmla="*/ 482 h 483"/>
                  </a:gdLst>
                  <a:ahLst/>
                  <a:cxnLst>
                    <a:cxn ang="0">
                      <a:pos x="T0" y="T1"/>
                    </a:cxn>
                    <a:cxn ang="0">
                      <a:pos x="T2" y="T3"/>
                    </a:cxn>
                    <a:cxn ang="0">
                      <a:pos x="T4" y="T5"/>
                    </a:cxn>
                  </a:cxnLst>
                  <a:rect l="0" t="0" r="r" b="b"/>
                  <a:pathLst>
                    <a:path w="181" h="483">
                      <a:moveTo>
                        <a:pt x="0" y="0"/>
                      </a:moveTo>
                      <a:lnTo>
                        <a:pt x="0" y="0"/>
                      </a:lnTo>
                      <a:cubicBezTo>
                        <a:pt x="0" y="181"/>
                        <a:pt x="70" y="349"/>
                        <a:pt x="180" y="482"/>
                      </a:cubicBezTo>
                    </a:path>
                  </a:pathLst>
                </a:custGeom>
                <a:noFill/>
                <a:ln w="4680" cap="flat">
                  <a:solidFill>
                    <a:schemeClr val="bg1"/>
                  </a:solidFill>
                  <a:round/>
                  <a:headEnd/>
                  <a:tailEnd/>
                </a:ln>
                <a:effectLst/>
              </p:spPr>
              <p:txBody>
                <a:bodyPr/>
                <a:lstStyle/>
                <a:p>
                  <a:endParaRPr lang="en-US"/>
                </a:p>
              </p:txBody>
            </p:sp>
            <p:sp>
              <p:nvSpPr>
                <p:cNvPr id="185" name="Freeform 371"/>
                <p:cNvSpPr>
                  <a:spLocks noChangeArrowheads="1"/>
                </p:cNvSpPr>
                <p:nvPr/>
              </p:nvSpPr>
              <p:spPr bwMode="auto">
                <a:xfrm>
                  <a:off x="20644079" y="3815523"/>
                  <a:ext cx="82630" cy="139843"/>
                </a:xfrm>
                <a:custGeom>
                  <a:avLst/>
                  <a:gdLst>
                    <a:gd name="T0" fmla="*/ 112 w 113"/>
                    <a:gd name="T1" fmla="*/ 0 h 193"/>
                    <a:gd name="T2" fmla="*/ 112 w 113"/>
                    <a:gd name="T3" fmla="*/ 0 h 193"/>
                    <a:gd name="T4" fmla="*/ 0 w 113"/>
                    <a:gd name="T5" fmla="*/ 192 h 193"/>
                  </a:gdLst>
                  <a:ahLst/>
                  <a:cxnLst>
                    <a:cxn ang="0">
                      <a:pos x="T0" y="T1"/>
                    </a:cxn>
                    <a:cxn ang="0">
                      <a:pos x="T2" y="T3"/>
                    </a:cxn>
                    <a:cxn ang="0">
                      <a:pos x="T4" y="T5"/>
                    </a:cxn>
                  </a:cxnLst>
                  <a:rect l="0" t="0" r="r" b="b"/>
                  <a:pathLst>
                    <a:path w="113" h="193">
                      <a:moveTo>
                        <a:pt x="112" y="0"/>
                      </a:moveTo>
                      <a:lnTo>
                        <a:pt x="112" y="0"/>
                      </a:lnTo>
                      <a:cubicBezTo>
                        <a:pt x="91" y="71"/>
                        <a:pt x="50" y="139"/>
                        <a:pt x="0" y="192"/>
                      </a:cubicBezTo>
                    </a:path>
                  </a:pathLst>
                </a:custGeom>
                <a:noFill/>
                <a:ln w="4680" cap="flat">
                  <a:solidFill>
                    <a:schemeClr val="bg1"/>
                  </a:solidFill>
                  <a:round/>
                  <a:headEnd/>
                  <a:tailEnd/>
                </a:ln>
                <a:effectLst/>
              </p:spPr>
              <p:txBody>
                <a:bodyPr/>
                <a:lstStyle/>
                <a:p>
                  <a:endParaRPr lang="en-US"/>
                </a:p>
              </p:txBody>
            </p:sp>
            <p:sp>
              <p:nvSpPr>
                <p:cNvPr id="186" name="Freeform 372"/>
                <p:cNvSpPr>
                  <a:spLocks noChangeArrowheads="1"/>
                </p:cNvSpPr>
                <p:nvPr/>
              </p:nvSpPr>
              <p:spPr bwMode="auto">
                <a:xfrm>
                  <a:off x="20342166" y="4085676"/>
                  <a:ext cx="346406" cy="476739"/>
                </a:xfrm>
                <a:custGeom>
                  <a:avLst/>
                  <a:gdLst>
                    <a:gd name="T0" fmla="*/ 390 w 482"/>
                    <a:gd name="T1" fmla="*/ 150 h 662"/>
                    <a:gd name="T2" fmla="*/ 390 w 482"/>
                    <a:gd name="T3" fmla="*/ 150 h 662"/>
                    <a:gd name="T4" fmla="*/ 470 w 482"/>
                    <a:gd name="T5" fmla="*/ 340 h 662"/>
                    <a:gd name="T6" fmla="*/ 481 w 482"/>
                    <a:gd name="T7" fmla="*/ 420 h 662"/>
                    <a:gd name="T8" fmla="*/ 240 w 482"/>
                    <a:gd name="T9" fmla="*/ 661 h 662"/>
                    <a:gd name="T10" fmla="*/ 0 w 482"/>
                    <a:gd name="T11" fmla="*/ 420 h 662"/>
                    <a:gd name="T12" fmla="*/ 240 w 482"/>
                    <a:gd name="T13" fmla="*/ 0 h 662"/>
                  </a:gdLst>
                  <a:ahLst/>
                  <a:cxnLst>
                    <a:cxn ang="0">
                      <a:pos x="T0" y="T1"/>
                    </a:cxn>
                    <a:cxn ang="0">
                      <a:pos x="T2" y="T3"/>
                    </a:cxn>
                    <a:cxn ang="0">
                      <a:pos x="T4" y="T5"/>
                    </a:cxn>
                    <a:cxn ang="0">
                      <a:pos x="T6" y="T7"/>
                    </a:cxn>
                    <a:cxn ang="0">
                      <a:pos x="T8" y="T9"/>
                    </a:cxn>
                    <a:cxn ang="0">
                      <a:pos x="T10" y="T11"/>
                    </a:cxn>
                    <a:cxn ang="0">
                      <a:pos x="T12" y="T13"/>
                    </a:cxn>
                  </a:cxnLst>
                  <a:rect l="0" t="0" r="r" b="b"/>
                  <a:pathLst>
                    <a:path w="482" h="662">
                      <a:moveTo>
                        <a:pt x="390" y="150"/>
                      </a:moveTo>
                      <a:lnTo>
                        <a:pt x="390" y="150"/>
                      </a:lnTo>
                      <a:cubicBezTo>
                        <a:pt x="420" y="198"/>
                        <a:pt x="449" y="269"/>
                        <a:pt x="470" y="340"/>
                      </a:cubicBezTo>
                      <a:cubicBezTo>
                        <a:pt x="481" y="369"/>
                        <a:pt x="481" y="399"/>
                        <a:pt x="481" y="420"/>
                      </a:cubicBezTo>
                      <a:cubicBezTo>
                        <a:pt x="481" y="561"/>
                        <a:pt x="370" y="661"/>
                        <a:pt x="240" y="661"/>
                      </a:cubicBezTo>
                      <a:cubicBezTo>
                        <a:pt x="110" y="661"/>
                        <a:pt x="0" y="561"/>
                        <a:pt x="0" y="420"/>
                      </a:cubicBezTo>
                      <a:cubicBezTo>
                        <a:pt x="0" y="239"/>
                        <a:pt x="180" y="0"/>
                        <a:pt x="240" y="0"/>
                      </a:cubicBezTo>
                    </a:path>
                  </a:pathLst>
                </a:custGeom>
                <a:noFill/>
                <a:ln w="4680" cap="flat">
                  <a:solidFill>
                    <a:schemeClr val="bg1"/>
                  </a:solidFill>
                  <a:round/>
                  <a:headEnd/>
                  <a:tailEnd/>
                </a:ln>
                <a:effectLst/>
              </p:spPr>
              <p:txBody>
                <a:bodyPr/>
                <a:lstStyle/>
                <a:p>
                  <a:endParaRPr lang="en-US"/>
                </a:p>
              </p:txBody>
            </p:sp>
            <p:sp>
              <p:nvSpPr>
                <p:cNvPr id="187" name="Freeform 373"/>
                <p:cNvSpPr>
                  <a:spLocks noChangeArrowheads="1"/>
                </p:cNvSpPr>
                <p:nvPr/>
              </p:nvSpPr>
              <p:spPr bwMode="auto">
                <a:xfrm>
                  <a:off x="20516956" y="4085675"/>
                  <a:ext cx="66740" cy="171626"/>
                </a:xfrm>
                <a:custGeom>
                  <a:avLst/>
                  <a:gdLst>
                    <a:gd name="T0" fmla="*/ 0 w 92"/>
                    <a:gd name="T1" fmla="*/ 0 h 240"/>
                    <a:gd name="T2" fmla="*/ 0 w 92"/>
                    <a:gd name="T3" fmla="*/ 0 h 240"/>
                    <a:gd name="T4" fmla="*/ 91 w 92"/>
                    <a:gd name="T5" fmla="*/ 239 h 240"/>
                  </a:gdLst>
                  <a:ahLst/>
                  <a:cxnLst>
                    <a:cxn ang="0">
                      <a:pos x="T0" y="T1"/>
                    </a:cxn>
                    <a:cxn ang="0">
                      <a:pos x="T2" y="T3"/>
                    </a:cxn>
                    <a:cxn ang="0">
                      <a:pos x="T4" y="T5"/>
                    </a:cxn>
                  </a:cxnLst>
                  <a:rect l="0" t="0" r="r" b="b"/>
                  <a:pathLst>
                    <a:path w="92" h="240">
                      <a:moveTo>
                        <a:pt x="0" y="0"/>
                      </a:moveTo>
                      <a:lnTo>
                        <a:pt x="0" y="0"/>
                      </a:lnTo>
                      <a:cubicBezTo>
                        <a:pt x="0" y="89"/>
                        <a:pt x="41" y="180"/>
                        <a:pt x="91" y="239"/>
                      </a:cubicBezTo>
                    </a:path>
                  </a:pathLst>
                </a:custGeom>
                <a:noFill/>
                <a:ln w="4680" cap="flat">
                  <a:solidFill>
                    <a:schemeClr val="bg1"/>
                  </a:solidFill>
                  <a:round/>
                  <a:headEnd/>
                  <a:tailEnd/>
                </a:ln>
                <a:effectLst/>
              </p:spPr>
              <p:txBody>
                <a:bodyPr/>
                <a:lstStyle/>
                <a:p>
                  <a:endParaRPr lang="en-US"/>
                </a:p>
              </p:txBody>
            </p:sp>
            <p:sp>
              <p:nvSpPr>
                <p:cNvPr id="188" name="Freeform 374"/>
                <p:cNvSpPr>
                  <a:spLocks noChangeArrowheads="1"/>
                </p:cNvSpPr>
                <p:nvPr/>
              </p:nvSpPr>
              <p:spPr bwMode="auto">
                <a:xfrm>
                  <a:off x="20580517" y="4193737"/>
                  <a:ext cx="44493" cy="63565"/>
                </a:xfrm>
                <a:custGeom>
                  <a:avLst/>
                  <a:gdLst>
                    <a:gd name="T0" fmla="*/ 59 w 60"/>
                    <a:gd name="T1" fmla="*/ 0 h 90"/>
                    <a:gd name="T2" fmla="*/ 59 w 60"/>
                    <a:gd name="T3" fmla="*/ 0 h 90"/>
                    <a:gd name="T4" fmla="*/ 0 w 60"/>
                    <a:gd name="T5" fmla="*/ 89 h 90"/>
                  </a:gdLst>
                  <a:ahLst/>
                  <a:cxnLst>
                    <a:cxn ang="0">
                      <a:pos x="T0" y="T1"/>
                    </a:cxn>
                    <a:cxn ang="0">
                      <a:pos x="T2" y="T3"/>
                    </a:cxn>
                    <a:cxn ang="0">
                      <a:pos x="T4" y="T5"/>
                    </a:cxn>
                  </a:cxnLst>
                  <a:rect l="0" t="0" r="r" b="b"/>
                  <a:pathLst>
                    <a:path w="60" h="90">
                      <a:moveTo>
                        <a:pt x="59" y="0"/>
                      </a:moveTo>
                      <a:lnTo>
                        <a:pt x="59" y="0"/>
                      </a:lnTo>
                      <a:cubicBezTo>
                        <a:pt x="50" y="30"/>
                        <a:pt x="30" y="69"/>
                        <a:pt x="0" y="89"/>
                      </a:cubicBezTo>
                    </a:path>
                  </a:pathLst>
                </a:custGeom>
                <a:noFill/>
                <a:ln w="4680" cap="flat">
                  <a:solidFill>
                    <a:schemeClr val="bg1"/>
                  </a:solidFill>
                  <a:round/>
                  <a:headEnd/>
                  <a:tailEnd/>
                </a:ln>
                <a:effectLst/>
              </p:spPr>
              <p:txBody>
                <a:bodyPr/>
                <a:lstStyle/>
                <a:p>
                  <a:endParaRPr lang="en-US"/>
                </a:p>
              </p:txBody>
            </p:sp>
          </p:grpSp>
          <p:sp>
            <p:nvSpPr>
              <p:cNvPr id="182" name="Rectangle 1"/>
              <p:cNvSpPr>
                <a:spLocks/>
              </p:cNvSpPr>
              <p:nvPr/>
            </p:nvSpPr>
            <p:spPr bwMode="auto">
              <a:xfrm>
                <a:off x="14872582" y="8875594"/>
                <a:ext cx="212949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Energy</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sp>
          <p:nvSpPr>
            <p:cNvPr id="177" name="Freeform 155"/>
            <p:cNvSpPr>
              <a:spLocks noChangeArrowheads="1"/>
            </p:cNvSpPr>
            <p:nvPr/>
          </p:nvSpPr>
          <p:spPr bwMode="auto">
            <a:xfrm>
              <a:off x="16817828" y="10725358"/>
              <a:ext cx="1198580" cy="1102097"/>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p>
          </p:txBody>
        </p:sp>
        <p:sp>
          <p:nvSpPr>
            <p:cNvPr id="207" name="Rectangle 1"/>
            <p:cNvSpPr>
              <a:spLocks/>
            </p:cNvSpPr>
            <p:nvPr/>
          </p:nvSpPr>
          <p:spPr bwMode="auto">
            <a:xfrm>
              <a:off x="16432046" y="11872524"/>
              <a:ext cx="1861087"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bg1"/>
                  </a:solidFill>
                  <a:latin typeface="Calibri" panose="020F0502020204030204" pitchFamily="34" charset="0"/>
                  <a:ea typeface="ＭＳ Ｐゴシック" charset="0"/>
                  <a:cs typeface="Lato Regular"/>
                  <a:sym typeface="Bebas Neue" charset="0"/>
                </a:rPr>
                <a:t>phase</a:t>
              </a:r>
              <a:endParaRPr lang="en-US" sz="7200" dirty="0">
                <a:solidFill>
                  <a:schemeClr val="bg1"/>
                </a:solidFill>
                <a:latin typeface="Calibri" panose="020F0502020204030204" pitchFamily="34" charset="0"/>
                <a:ea typeface="ＭＳ Ｐゴシック" charset="0"/>
                <a:cs typeface="Lato Regular"/>
                <a:sym typeface="Bebas Neue" charset="0"/>
              </a:endParaRPr>
            </a:p>
          </p:txBody>
        </p:sp>
      </p:grpSp>
      <p:grpSp>
        <p:nvGrpSpPr>
          <p:cNvPr id="23" name="Group 22"/>
          <p:cNvGrpSpPr/>
          <p:nvPr/>
        </p:nvGrpSpPr>
        <p:grpSpPr>
          <a:xfrm>
            <a:off x="261027" y="10608737"/>
            <a:ext cx="16536578" cy="1844977"/>
            <a:chOff x="261027" y="10608737"/>
            <a:chExt cx="16536578" cy="1844977"/>
          </a:xfrm>
        </p:grpSpPr>
        <mc:AlternateContent xmlns:mc="http://schemas.openxmlformats.org/markup-compatibility/2006" xmlns:a14="http://schemas.microsoft.com/office/drawing/2010/main">
          <mc:Choice Requires="a14">
            <p:sp>
              <p:nvSpPr>
                <p:cNvPr id="22" name="TextBox 21"/>
                <p:cNvSpPr txBox="1"/>
                <p:nvPr/>
              </p:nvSpPr>
              <p:spPr>
                <a:xfrm>
                  <a:off x="261027" y="10900597"/>
                  <a:ext cx="16536578" cy="15531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i="1" smtClean="0">
                            <a:solidFill>
                              <a:schemeClr val="accent2">
                                <a:lumMod val="50000"/>
                              </a:schemeClr>
                            </a:solidFill>
                            <a:latin typeface="Cambria Math" panose="02040503050406030204" pitchFamily="18" charset="0"/>
                          </a:rPr>
                          <m:t>𝜌</m:t>
                        </m:r>
                        <m:f>
                          <m:fPr>
                            <m:ctrlPr>
                              <a:rPr lang="en-US" sz="5000" i="1">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𝐷</m:t>
                            </m:r>
                            <m:r>
                              <a:rPr lang="en-US" sz="5000" i="1">
                                <a:solidFill>
                                  <a:schemeClr val="accent2">
                                    <a:lumMod val="50000"/>
                                  </a:schemeClr>
                                </a:solidFill>
                                <a:latin typeface="Cambria Math" panose="02040503050406030204" pitchFamily="18" charset="0"/>
                              </a:rPr>
                              <m:t>𝛼</m:t>
                            </m:r>
                          </m:num>
                          <m:den>
                            <m:r>
                              <a:rPr lang="en-US" sz="5000" i="1">
                                <a:solidFill>
                                  <a:schemeClr val="accent2">
                                    <a:lumMod val="50000"/>
                                  </a:schemeClr>
                                </a:solidFill>
                                <a:latin typeface="Cambria Math" panose="02040503050406030204" pitchFamily="18" charset="0"/>
                              </a:rPr>
                              <m:t>𝐷𝑡</m:t>
                            </m:r>
                          </m:den>
                        </m:f>
                        <m:r>
                          <a:rPr lang="en-US" sz="5000" i="1">
                            <a:solidFill>
                              <a:schemeClr val="accent2">
                                <a:lumMod val="50000"/>
                              </a:schemeClr>
                            </a:solidFill>
                            <a:latin typeface="Cambria Math" panose="02040503050406030204" pitchFamily="18" charset="0"/>
                          </a:rPr>
                          <m:t>=</m:t>
                        </m:r>
                        <m:r>
                          <a:rPr lang="en-US" sz="5000" i="1">
                            <a:solidFill>
                              <a:schemeClr val="accent2">
                                <a:lumMod val="50000"/>
                              </a:schemeClr>
                            </a:solidFill>
                            <a:latin typeface="Cambria Math" panose="02040503050406030204" pitchFamily="18" charset="0"/>
                          </a:rPr>
                          <m:t>𝜌</m:t>
                        </m:r>
                        <m:d>
                          <m:dPr>
                            <m:ctrlPr>
                              <a:rPr lang="en-US" sz="5000" i="1">
                                <a:solidFill>
                                  <a:schemeClr val="accent2">
                                    <a:lumMod val="50000"/>
                                  </a:schemeClr>
                                </a:solidFill>
                                <a:latin typeface="Cambria Math" panose="02040503050406030204" pitchFamily="18" charset="0"/>
                              </a:rPr>
                            </m:ctrlPr>
                          </m:dPr>
                          <m:e>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𝑡</m:t>
                                </m:r>
                              </m:sub>
                            </m:sSub>
                            <m:r>
                              <a:rPr lang="en-US" sz="5000" i="1">
                                <a:solidFill>
                                  <a:schemeClr val="accent2">
                                    <a:lumMod val="50000"/>
                                  </a:schemeClr>
                                </a:solidFill>
                                <a:latin typeface="Cambria Math" panose="02040503050406030204" pitchFamily="18" charset="0"/>
                              </a:rPr>
                              <m:t>𝛼</m:t>
                            </m:r>
                            <m:r>
                              <a:rPr lang="en-US" sz="5000" i="1">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d>
                              <m:dPr>
                                <m:ctrlPr>
                                  <a:rPr lang="en-US" sz="5000" i="1">
                                    <a:solidFill>
                                      <a:schemeClr val="accent2">
                                        <a:lumMod val="50000"/>
                                      </a:schemeClr>
                                    </a:solidFill>
                                    <a:latin typeface="Cambria Math" panose="02040503050406030204" pitchFamily="18" charset="0"/>
                                  </a:rPr>
                                </m:ctrlPr>
                              </m:dPr>
                              <m:e>
                                <m:r>
                                  <a:rPr lang="en-US" sz="5000" i="1">
                                    <a:solidFill>
                                      <a:schemeClr val="accent2">
                                        <a:lumMod val="50000"/>
                                      </a:schemeClr>
                                    </a:solidFill>
                                    <a:latin typeface="Cambria Math" panose="02040503050406030204" pitchFamily="18" charset="0"/>
                                  </a:rPr>
                                  <m:t>𝛼</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𝑉</m:t>
                                    </m:r>
                                  </m:e>
                                  <m:sub>
                                    <m:r>
                                      <a:rPr lang="en-US" sz="5000" i="1">
                                        <a:solidFill>
                                          <a:schemeClr val="accent2">
                                            <a:lumMod val="50000"/>
                                          </a:schemeClr>
                                        </a:solidFill>
                                        <a:latin typeface="Cambria Math" panose="02040503050406030204" pitchFamily="18" charset="0"/>
                                      </a:rPr>
                                      <m:t>𝑗</m:t>
                                    </m:r>
                                  </m:sub>
                                </m:sSub>
                              </m:e>
                            </m:d>
                          </m:e>
                        </m:d>
                        <m:r>
                          <a:rPr lang="en-US" sz="5000" i="1">
                            <a:solidFill>
                              <a:schemeClr val="accent2">
                                <a:lumMod val="50000"/>
                              </a:schemeClr>
                            </a:solidFill>
                            <a:latin typeface="Cambria Math" panose="02040503050406030204" pitchFamily="18" charset="0"/>
                          </a:rPr>
                          <m:t>=</m:t>
                        </m:r>
                        <m:r>
                          <m:rPr>
                            <m:sty m:val="p"/>
                          </m:rPr>
                          <a:rPr lang="en-US" sz="5000">
                            <a:solidFill>
                              <a:schemeClr val="accent2">
                                <a:lumMod val="50000"/>
                              </a:schemeClr>
                            </a:solidFill>
                            <a:latin typeface="Cambria Math" panose="02040503050406030204" pitchFamily="18" charset="0"/>
                          </a:rPr>
                          <m:t>Γ</m:t>
                        </m:r>
                        <m:r>
                          <a:rPr lang="en-US" sz="5000" i="1">
                            <a:solidFill>
                              <a:schemeClr val="accent2">
                                <a:lumMod val="50000"/>
                              </a:schemeClr>
                            </a:solidFill>
                            <a:latin typeface="Cambria Math" panose="02040503050406030204" pitchFamily="18" charset="0"/>
                          </a:rPr>
                          <m:t>  </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r>
                          <a:rPr lang="en-US" sz="5000" i="1">
                            <a:solidFill>
                              <a:schemeClr val="accent2">
                                <a:lumMod val="50000"/>
                              </a:schemeClr>
                            </a:solidFill>
                            <a:latin typeface="Cambria Math" panose="02040503050406030204" pitchFamily="18" charset="0"/>
                          </a:rPr>
                          <m:t>(</m:t>
                        </m:r>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r>
                          <a:rPr lang="en-US" sz="5000" i="1">
                            <a:solidFill>
                              <a:schemeClr val="accent2">
                                <a:lumMod val="50000"/>
                              </a:schemeClr>
                            </a:solidFill>
                            <a:latin typeface="Cambria Math" panose="02040503050406030204" pitchFamily="18" charset="0"/>
                          </a:rPr>
                          <m:t>𝛼</m:t>
                        </m:r>
                        <m:r>
                          <a:rPr lang="en-US" sz="5000" i="1">
                            <a:solidFill>
                              <a:schemeClr val="accent2">
                                <a:lumMod val="50000"/>
                              </a:schemeClr>
                            </a:solidFill>
                            <a:latin typeface="Cambria Math" panose="02040503050406030204" pitchFamily="18" charset="0"/>
                          </a:rPr>
                          <m:t>−</m:t>
                        </m:r>
                        <m:f>
                          <m:fPr>
                            <m:ctrlPr>
                              <a:rPr lang="en-US" sz="5000" i="1">
                                <a:solidFill>
                                  <a:schemeClr val="accent2">
                                    <a:lumMod val="50000"/>
                                  </a:schemeClr>
                                </a:solidFill>
                                <a:latin typeface="Cambria Math" panose="02040503050406030204" pitchFamily="18" charset="0"/>
                              </a:rPr>
                            </m:ctrlPr>
                          </m:fPr>
                          <m:num>
                            <m:r>
                              <a:rPr lang="en-US" sz="5000" i="1">
                                <a:solidFill>
                                  <a:schemeClr val="accent2">
                                    <a:lumMod val="50000"/>
                                  </a:schemeClr>
                                </a:solidFill>
                                <a:latin typeface="Cambria Math" panose="02040503050406030204" pitchFamily="18" charset="0"/>
                              </a:rPr>
                              <m:t>𝑎𝑙𝑝</m:t>
                            </m:r>
                            <m:r>
                              <a:rPr lang="en-US" sz="5000" i="1">
                                <a:solidFill>
                                  <a:schemeClr val="accent2">
                                    <a:lumMod val="50000"/>
                                  </a:schemeClr>
                                </a:solidFill>
                                <a:latin typeface="Cambria Math" panose="02040503050406030204" pitchFamily="18" charset="0"/>
                              </a:rPr>
                              <m:t>h</m:t>
                            </m:r>
                            <m:r>
                              <a:rPr lang="en-US" sz="5000" i="1">
                                <a:solidFill>
                                  <a:schemeClr val="accent2">
                                    <a:lumMod val="50000"/>
                                  </a:schemeClr>
                                </a:solidFill>
                                <a:latin typeface="Cambria Math" panose="02040503050406030204" pitchFamily="18" charset="0"/>
                              </a:rPr>
                              <m:t>𝑎</m:t>
                            </m:r>
                          </m:num>
                          <m:den>
                            <m:r>
                              <a:rPr lang="en-US" sz="5000" i="1">
                                <a:solidFill>
                                  <a:schemeClr val="accent2">
                                    <a:lumMod val="50000"/>
                                  </a:schemeClr>
                                </a:solidFill>
                                <a:latin typeface="Cambria Math" panose="02040503050406030204" pitchFamily="18" charset="0"/>
                              </a:rPr>
                              <m:t>𝐻</m:t>
                            </m:r>
                          </m:den>
                        </m:f>
                        <m:r>
                          <a:rPr lang="en-US" sz="5000" i="1">
                            <a:solidFill>
                              <a:schemeClr val="accent2">
                                <a:lumMod val="50000"/>
                              </a:schemeClr>
                            </a:solidFill>
                            <a:latin typeface="Cambria Math" panose="02040503050406030204" pitchFamily="18" charset="0"/>
                          </a:rPr>
                          <m:t>𝛽</m:t>
                        </m:r>
                        <m:r>
                          <a:rPr lang="en-US" sz="5000" i="1">
                            <a:solidFill>
                              <a:schemeClr val="accent2">
                                <a:lumMod val="50000"/>
                              </a:schemeClr>
                            </a:solidFill>
                            <a:latin typeface="Cambria Math" panose="02040503050406030204" pitchFamily="18" charset="0"/>
                          </a:rPr>
                          <m:t>𝐿</m:t>
                        </m:r>
                        <m:d>
                          <m:dPr>
                            <m:ctrlPr>
                              <a:rPr lang="en-US" sz="5000" i="1">
                                <a:solidFill>
                                  <a:schemeClr val="accent2">
                                    <a:lumMod val="50000"/>
                                  </a:schemeClr>
                                </a:solidFill>
                                <a:latin typeface="Cambria Math" panose="02040503050406030204" pitchFamily="18" charset="0"/>
                              </a:rPr>
                            </m:ctrlPr>
                          </m:dPr>
                          <m:e>
                            <m:r>
                              <a:rPr lang="en-US" sz="5000" i="1">
                                <a:solidFill>
                                  <a:schemeClr val="accent2">
                                    <a:lumMod val="50000"/>
                                  </a:schemeClr>
                                </a:solidFill>
                                <a:latin typeface="Cambria Math" panose="02040503050406030204" pitchFamily="18" charset="0"/>
                              </a:rPr>
                              <m:t>𝛽</m:t>
                            </m:r>
                          </m:e>
                        </m:d>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m:t>
                            </m:r>
                          </m:e>
                          <m:sub>
                            <m:r>
                              <a:rPr lang="en-US" sz="5000" i="1">
                                <a:solidFill>
                                  <a:schemeClr val="accent2">
                                    <a:lumMod val="50000"/>
                                  </a:schemeClr>
                                </a:solidFill>
                                <a:latin typeface="Cambria Math" panose="02040503050406030204" pitchFamily="18" charset="0"/>
                              </a:rPr>
                              <m:t>𝑗</m:t>
                            </m:r>
                          </m:sub>
                        </m:sSub>
                        <m:sSub>
                          <m:sSubPr>
                            <m:ctrlPr>
                              <a:rPr lang="en-US" sz="5000" i="1">
                                <a:solidFill>
                                  <a:schemeClr val="accent2">
                                    <a:lumMod val="50000"/>
                                  </a:schemeClr>
                                </a:solidFill>
                                <a:latin typeface="Cambria Math" panose="02040503050406030204" pitchFamily="18" charset="0"/>
                              </a:rPr>
                            </m:ctrlPr>
                          </m:sSubPr>
                          <m:e>
                            <m:r>
                              <a:rPr lang="en-US" sz="5000" i="1">
                                <a:solidFill>
                                  <a:schemeClr val="accent2">
                                    <a:lumMod val="50000"/>
                                  </a:schemeClr>
                                </a:solidFill>
                                <a:latin typeface="Cambria Math" panose="02040503050406030204" pitchFamily="18" charset="0"/>
                              </a:rPr>
                              <m:t>𝐻</m:t>
                            </m:r>
                          </m:e>
                          <m:sub>
                            <m:r>
                              <a:rPr lang="en-US" sz="5000" i="1">
                                <a:solidFill>
                                  <a:schemeClr val="accent2">
                                    <a:lumMod val="50000"/>
                                  </a:schemeClr>
                                </a:solidFill>
                                <a:latin typeface="Cambria Math" panose="02040503050406030204" pitchFamily="18" charset="0"/>
                              </a:rPr>
                              <m:t>𝑗</m:t>
                            </m:r>
                          </m:sub>
                        </m:sSub>
                        <m:r>
                          <a:rPr lang="en-US" sz="5000" i="1">
                            <a:solidFill>
                              <a:schemeClr val="accent2">
                                <a:lumMod val="50000"/>
                              </a:schemeClr>
                            </a:solidFill>
                            <a:latin typeface="Cambria Math" panose="02040503050406030204" pitchFamily="18" charset="0"/>
                          </a:rPr>
                          <m:t>)</m:t>
                        </m:r>
                      </m:oMath>
                    </m:oMathPara>
                  </a14:m>
                  <a:endParaRPr lang="en-US" sz="5000" dirty="0">
                    <a:solidFill>
                      <a:schemeClr val="accent2">
                        <a:lumMod val="50000"/>
                      </a:schemeClr>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61027" y="10900597"/>
                  <a:ext cx="16536578" cy="1553117"/>
                </a:xfrm>
                <a:prstGeom prst="rect">
                  <a:avLst/>
                </a:prstGeom>
                <a:blipFill rotWithShape="0">
                  <a:blip r:embed="rId5"/>
                  <a:stretch>
                    <a:fillRect/>
                  </a:stretch>
                </a:blipFill>
              </p:spPr>
              <p:txBody>
                <a:bodyPr/>
                <a:lstStyle/>
                <a:p>
                  <a:r>
                    <a:rPr lang="en-US">
                      <a:noFill/>
                    </a:rPr>
                    <a:t> </a:t>
                  </a:r>
                </a:p>
              </p:txBody>
            </p:sp>
          </mc:Fallback>
        </mc:AlternateContent>
        <p:sp>
          <p:nvSpPr>
            <p:cNvPr id="208" name="Rectangle 207"/>
            <p:cNvSpPr/>
            <p:nvPr/>
          </p:nvSpPr>
          <p:spPr>
            <a:xfrm>
              <a:off x="316010" y="10608737"/>
              <a:ext cx="68560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Oval 24"/>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11</a:t>
            </a:r>
            <a:endParaRPr lang="en-US" sz="2000" b="1" dirty="0">
              <a:solidFill>
                <a:schemeClr val="bg1"/>
              </a:solidFill>
            </a:endParaRPr>
          </a:p>
        </p:txBody>
      </p:sp>
    </p:spTree>
    <p:extLst>
      <p:ext uri="{BB962C8B-B14F-4D97-AF65-F5344CB8AC3E}">
        <p14:creationId xmlns:p14="http://schemas.microsoft.com/office/powerpoint/2010/main" val="1372702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29"/>
          <p:cNvSpPr>
            <a:spLocks/>
          </p:cNvSpPr>
          <p:nvPr/>
        </p:nvSpPr>
        <p:spPr bwMode="auto">
          <a:xfrm>
            <a:off x="9164377" y="5359251"/>
            <a:ext cx="1341714" cy="4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r>
              <a:rPr lang="es-ES" sz="2500">
                <a:solidFill>
                  <a:srgbClr val="FFFFFF"/>
                </a:solidFill>
                <a:latin typeface="Lato Regular"/>
                <a:cs typeface="Lato Regular"/>
              </a:rPr>
              <a:t>Project 2</a:t>
            </a:r>
            <a:endParaRPr lang="es-ES">
              <a:latin typeface="Lato Regular"/>
              <a:cs typeface="Lato Regular"/>
            </a:endParaRPr>
          </a:p>
        </p:txBody>
      </p:sp>
      <p:sp>
        <p:nvSpPr>
          <p:cNvPr id="16" name="AutoShape 30"/>
          <p:cNvSpPr>
            <a:spLocks/>
          </p:cNvSpPr>
          <p:nvPr/>
        </p:nvSpPr>
        <p:spPr bwMode="auto">
          <a:xfrm>
            <a:off x="13951029" y="5359251"/>
            <a:ext cx="1341714" cy="4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r>
              <a:rPr lang="es-ES" sz="2500">
                <a:solidFill>
                  <a:srgbClr val="FFFFFF"/>
                </a:solidFill>
                <a:latin typeface="Lato Regular"/>
                <a:cs typeface="Lato Regular"/>
              </a:rPr>
              <a:t>Project 3</a:t>
            </a:r>
            <a:endParaRPr lang="es-ES">
              <a:latin typeface="Lato Regular"/>
              <a:cs typeface="Lato Regular"/>
            </a:endParaRPr>
          </a:p>
        </p:txBody>
      </p:sp>
      <p:sp>
        <p:nvSpPr>
          <p:cNvPr id="19" name="AutoShape 33"/>
          <p:cNvSpPr>
            <a:spLocks/>
          </p:cNvSpPr>
          <p:nvPr/>
        </p:nvSpPr>
        <p:spPr bwMode="auto">
          <a:xfrm>
            <a:off x="18724985" y="5359251"/>
            <a:ext cx="1341714" cy="4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r>
              <a:rPr lang="es-ES" sz="2500">
                <a:solidFill>
                  <a:srgbClr val="FFFFFF"/>
                </a:solidFill>
                <a:latin typeface="Lato Regular"/>
                <a:cs typeface="Lato Regular"/>
              </a:rPr>
              <a:t>Project 4</a:t>
            </a:r>
            <a:endParaRPr lang="es-ES">
              <a:latin typeface="Lato Regular"/>
              <a:cs typeface="Lato Regular"/>
            </a:endParaRPr>
          </a:p>
        </p:txBody>
      </p:sp>
      <p:sp>
        <p:nvSpPr>
          <p:cNvPr id="30" name="AutoShape 44"/>
          <p:cNvSpPr>
            <a:spLocks/>
          </p:cNvSpPr>
          <p:nvPr/>
        </p:nvSpPr>
        <p:spPr bwMode="auto">
          <a:xfrm>
            <a:off x="4339633" y="10294789"/>
            <a:ext cx="1341714" cy="4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r>
              <a:rPr lang="es-ES" sz="2500">
                <a:solidFill>
                  <a:srgbClr val="FFFFFF"/>
                </a:solidFill>
                <a:latin typeface="Lato Regular"/>
                <a:cs typeface="Lato Regular"/>
              </a:rPr>
              <a:t>Project 5</a:t>
            </a:r>
            <a:endParaRPr lang="es-ES">
              <a:latin typeface="Lato Regular"/>
              <a:cs typeface="Lato Regular"/>
            </a:endParaRPr>
          </a:p>
        </p:txBody>
      </p:sp>
      <p:sp>
        <p:nvSpPr>
          <p:cNvPr id="35" name="AutoShape 49"/>
          <p:cNvSpPr>
            <a:spLocks/>
          </p:cNvSpPr>
          <p:nvPr/>
        </p:nvSpPr>
        <p:spPr bwMode="auto">
          <a:xfrm>
            <a:off x="18724985" y="10294789"/>
            <a:ext cx="1341714" cy="4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r>
              <a:rPr lang="es-ES" sz="2500" dirty="0">
                <a:solidFill>
                  <a:srgbClr val="FFFFFF"/>
                </a:solidFill>
                <a:latin typeface="Lato Regular"/>
                <a:cs typeface="Lato Regular"/>
              </a:rPr>
              <a:t>Project 8</a:t>
            </a:r>
            <a:endParaRPr lang="es-ES" dirty="0">
              <a:latin typeface="Lato Regular"/>
              <a:cs typeface="Lato Regular"/>
            </a:endParaRPr>
          </a:p>
        </p:txBody>
      </p:sp>
      <p:sp>
        <p:nvSpPr>
          <p:cNvPr id="37" name="Rectangle 1"/>
          <p:cNvSpPr>
            <a:spLocks/>
          </p:cNvSpPr>
          <p:nvPr/>
        </p:nvSpPr>
        <p:spPr bwMode="auto">
          <a:xfrm>
            <a:off x="1705756" y="1108042"/>
            <a:ext cx="8806898"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Non-Dimensional numbers</a:t>
            </a:r>
            <a:endParaRPr lang="en-US" sz="5800" dirty="0">
              <a:solidFill>
                <a:schemeClr val="tx2"/>
              </a:solidFill>
              <a:latin typeface="Lato Regular"/>
              <a:ea typeface="ＭＳ Ｐゴシック" charset="0"/>
              <a:cs typeface="Lato Regular"/>
              <a:sym typeface="Bebas Neue" charset="0"/>
            </a:endParaRPr>
          </a:p>
        </p:txBody>
      </p:sp>
      <p:sp>
        <p:nvSpPr>
          <p:cNvPr id="39" name="Rectangle 38"/>
          <p:cNvSpPr/>
          <p:nvPr/>
        </p:nvSpPr>
        <p:spPr>
          <a:xfrm>
            <a:off x="1746254" y="2204953"/>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 name="Group 19"/>
          <p:cNvGrpSpPr/>
          <p:nvPr/>
        </p:nvGrpSpPr>
        <p:grpSpPr>
          <a:xfrm>
            <a:off x="3340075" y="3795534"/>
            <a:ext cx="3657600" cy="3366061"/>
            <a:chOff x="2859933" y="3766258"/>
            <a:chExt cx="3657600" cy="3366061"/>
          </a:xfrm>
        </p:grpSpPr>
        <p:grpSp>
          <p:nvGrpSpPr>
            <p:cNvPr id="17" name="Group 16"/>
            <p:cNvGrpSpPr/>
            <p:nvPr/>
          </p:nvGrpSpPr>
          <p:grpSpPr>
            <a:xfrm>
              <a:off x="2859933" y="5888648"/>
              <a:ext cx="3657600" cy="1243671"/>
              <a:chOff x="2859933" y="5888648"/>
              <a:chExt cx="3657600" cy="1243671"/>
            </a:xfrm>
          </p:grpSpPr>
          <p:sp>
            <p:nvSpPr>
              <p:cNvPr id="11" name="AutoShape 25"/>
              <p:cNvSpPr>
                <a:spLocks/>
              </p:cNvSpPr>
              <p:nvPr/>
            </p:nvSpPr>
            <p:spPr bwMode="auto">
              <a:xfrm>
                <a:off x="2859933"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solidFill>
                  <a:schemeClr val="accent1">
                    <a:lumMod val="60000"/>
                    <a:lumOff val="40000"/>
                  </a:schemeClr>
                </a:solid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14" name="AutoShape 28"/>
                  <p:cNvSpPr>
                    <a:spLocks/>
                  </p:cNvSpPr>
                  <p:nvPr/>
                </p:nvSpPr>
                <p:spPr bwMode="auto">
                  <a:xfrm>
                    <a:off x="3839504" y="5888648"/>
                    <a:ext cx="1893980"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s-ES" sz="6600" i="1" dirty="0" smtClean="0">
                              <a:solidFill>
                                <a:srgbClr val="FFFFFF"/>
                              </a:solidFill>
                              <a:latin typeface="Cambria Math" panose="02040503050406030204" pitchFamily="18" charset="0"/>
                              <a:cs typeface="Lato Regular"/>
                            </a:rPr>
                            <m:t>𝑅</m:t>
                          </m:r>
                          <m:sSub>
                            <m:sSubPr>
                              <m:ctrlPr>
                                <a:rPr lang="en-US" sz="6600" b="0" i="1" dirty="0" smtClean="0">
                                  <a:solidFill>
                                    <a:srgbClr val="FFFFFF"/>
                                  </a:solidFill>
                                  <a:latin typeface="Cambria Math" panose="02040503050406030204" pitchFamily="18" charset="0"/>
                                  <a:cs typeface="Lato Regular"/>
                                </a:rPr>
                              </m:ctrlPr>
                            </m:sSubPr>
                            <m:e>
                              <m:r>
                                <a:rPr lang="es-ES" sz="6600" i="1" dirty="0" smtClean="0">
                                  <a:solidFill>
                                    <a:srgbClr val="FFFFFF"/>
                                  </a:solidFill>
                                  <a:latin typeface="Cambria Math" panose="02040503050406030204" pitchFamily="18" charset="0"/>
                                  <a:cs typeface="Lato Regular"/>
                                </a:rPr>
                                <m:t>𝑒</m:t>
                              </m:r>
                            </m:e>
                            <m:sub>
                              <m:r>
                                <a:rPr lang="en-US" sz="6600" b="0" i="1" dirty="0" smtClean="0">
                                  <a:solidFill>
                                    <a:srgbClr val="FFFFFF"/>
                                  </a:solidFill>
                                  <a:latin typeface="Cambria Math" panose="02040503050406030204" pitchFamily="18" charset="0"/>
                                  <a:cs typeface="Lato Regular"/>
                                </a:rPr>
                                <m:t>𝑚</m:t>
                              </m:r>
                            </m:sub>
                          </m:sSub>
                        </m:oMath>
                      </m:oMathPara>
                    </a14:m>
                    <a:endParaRPr lang="es-ES" sz="5400" dirty="0">
                      <a:latin typeface="Lato Regular"/>
                      <a:cs typeface="Lato Regular"/>
                    </a:endParaRPr>
                  </a:p>
                </p:txBody>
              </p:sp>
            </mc:Choice>
            <mc:Fallback xmlns="">
              <p:sp>
                <p:nvSpPr>
                  <p:cNvPr id="14" name="AutoShape 28"/>
                  <p:cNvSpPr>
                    <a:spLocks noRot="1" noChangeAspect="1" noMove="1" noResize="1" noEditPoints="1" noAdjustHandles="1" noChangeArrowheads="1" noChangeShapeType="1" noTextEdit="1"/>
                  </p:cNvSpPr>
                  <p:nvPr/>
                </p:nvSpPr>
                <p:spPr bwMode="auto">
                  <a:xfrm>
                    <a:off x="3839504" y="5888648"/>
                    <a:ext cx="1893980"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2"/>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Rectangle 9"/>
                <p:cNvSpPr/>
                <p:nvPr/>
              </p:nvSpPr>
              <p:spPr>
                <a:xfrm>
                  <a:off x="3812728" y="3766258"/>
                  <a:ext cx="1515800" cy="1788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schemeClr val="accent2">
                                    <a:lumMod val="50000"/>
                                  </a:schemeClr>
                                </a:solidFill>
                                <a:latin typeface="Cambria Math" panose="02040503050406030204" pitchFamily="18" charset="0"/>
                              </a:rPr>
                            </m:ctrlPr>
                          </m:fPr>
                          <m:num>
                            <m:sSub>
                              <m:sSubPr>
                                <m:ctrlPr>
                                  <a:rPr lang="en-US" sz="5400" i="1" smtClean="0">
                                    <a:solidFill>
                                      <a:schemeClr val="accent2">
                                        <a:lumMod val="50000"/>
                                      </a:schemeClr>
                                    </a:solidFill>
                                    <a:latin typeface="Cambria Math" panose="02040503050406030204" pitchFamily="18" charset="0"/>
                                  </a:rPr>
                                </m:ctrlPr>
                              </m:sSubPr>
                              <m:e>
                                <m:r>
                                  <a:rPr lang="en-US" sz="5400" b="0" i="1" smtClean="0">
                                    <a:solidFill>
                                      <a:schemeClr val="accent2">
                                        <a:lumMod val="50000"/>
                                      </a:schemeClr>
                                    </a:solidFill>
                                    <a:latin typeface="Cambria Math" panose="02040503050406030204" pitchFamily="18" charset="0"/>
                                  </a:rPr>
                                  <m:t>𝑈</m:t>
                                </m:r>
                              </m:e>
                              <m:sub>
                                <m:r>
                                  <a:rPr lang="en-US" sz="5400" b="0" i="1" smtClean="0">
                                    <a:solidFill>
                                      <a:schemeClr val="accent2">
                                        <a:lumMod val="50000"/>
                                      </a:schemeClr>
                                    </a:solidFill>
                                    <a:latin typeface="Cambria Math" panose="02040503050406030204" pitchFamily="18" charset="0"/>
                                  </a:rPr>
                                  <m:t>0</m:t>
                                </m:r>
                              </m:sub>
                            </m:sSub>
                            <m:r>
                              <a:rPr lang="en-US" sz="5400" b="0" i="1">
                                <a:solidFill>
                                  <a:schemeClr val="accent2">
                                    <a:lumMod val="50000"/>
                                  </a:schemeClr>
                                </a:solidFill>
                                <a:latin typeface="Cambria Math" panose="02040503050406030204" pitchFamily="18" charset="0"/>
                              </a:rPr>
                              <m:t>𝐿</m:t>
                            </m:r>
                          </m:num>
                          <m:den>
                            <m:r>
                              <a:rPr lang="en-US" sz="5400" b="0" i="1">
                                <a:solidFill>
                                  <a:schemeClr val="accent2">
                                    <a:lumMod val="50000"/>
                                  </a:schemeClr>
                                </a:solidFill>
                                <a:latin typeface="Cambria Math" panose="02040503050406030204" pitchFamily="18" charset="0"/>
                              </a:rPr>
                              <m:t>𝜂</m:t>
                            </m:r>
                          </m:den>
                        </m:f>
                      </m:oMath>
                    </m:oMathPara>
                  </a14:m>
                  <a:endParaRPr lang="en-US" sz="5400" dirty="0">
                    <a:solidFill>
                      <a:schemeClr val="accent2">
                        <a:lumMod val="50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812728" y="3766258"/>
                  <a:ext cx="1515800" cy="1788759"/>
                </a:xfrm>
                <a:prstGeom prst="rect">
                  <a:avLst/>
                </a:prstGeom>
                <a:blipFill rotWithShape="0">
                  <a:blip r:embed="rId3"/>
                  <a:stretch>
                    <a:fillRect/>
                  </a:stretch>
                </a:blipFill>
              </p:spPr>
              <p:txBody>
                <a:bodyPr/>
                <a:lstStyle/>
                <a:p>
                  <a:r>
                    <a:rPr lang="en-US">
                      <a:noFill/>
                    </a:rPr>
                    <a:t> </a:t>
                  </a:r>
                </a:p>
              </p:txBody>
            </p:sp>
          </mc:Fallback>
        </mc:AlternateContent>
      </p:grpSp>
      <p:grpSp>
        <p:nvGrpSpPr>
          <p:cNvPr id="40" name="Group 39"/>
          <p:cNvGrpSpPr/>
          <p:nvPr/>
        </p:nvGrpSpPr>
        <p:grpSpPr>
          <a:xfrm>
            <a:off x="7116714" y="3709906"/>
            <a:ext cx="3657600" cy="3474219"/>
            <a:chOff x="2859933" y="3658100"/>
            <a:chExt cx="3657600" cy="3474219"/>
          </a:xfrm>
        </p:grpSpPr>
        <p:grpSp>
          <p:nvGrpSpPr>
            <p:cNvPr id="49" name="Group 48"/>
            <p:cNvGrpSpPr/>
            <p:nvPr/>
          </p:nvGrpSpPr>
          <p:grpSpPr>
            <a:xfrm>
              <a:off x="2859933" y="5933281"/>
              <a:ext cx="3657600" cy="1199038"/>
              <a:chOff x="2859933" y="5933281"/>
              <a:chExt cx="3657600" cy="1199038"/>
            </a:xfrm>
          </p:grpSpPr>
          <p:sp>
            <p:nvSpPr>
              <p:cNvPr id="51" name="AutoShape 25"/>
              <p:cNvSpPr>
                <a:spLocks/>
              </p:cNvSpPr>
              <p:nvPr/>
            </p:nvSpPr>
            <p:spPr bwMode="auto">
              <a:xfrm>
                <a:off x="2859933"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52" name="AutoShape 28"/>
                  <p:cNvSpPr>
                    <a:spLocks/>
                  </p:cNvSpPr>
                  <p:nvPr/>
                </p:nvSpPr>
                <p:spPr bwMode="auto">
                  <a:xfrm>
                    <a:off x="4034315" y="5933281"/>
                    <a:ext cx="1113895"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smtClean="0">
                              <a:solidFill>
                                <a:schemeClr val="bg1"/>
                              </a:solidFill>
                              <a:latin typeface="Cambria Math" panose="02040503050406030204" pitchFamily="18" charset="0"/>
                            </a:rPr>
                            <m:t>𝑆𝑡</m:t>
                          </m:r>
                        </m:oMath>
                      </m:oMathPara>
                    </a14:m>
                    <a:endParaRPr lang="es-ES" sz="5400" dirty="0">
                      <a:solidFill>
                        <a:schemeClr val="bg1"/>
                      </a:solidFill>
                      <a:latin typeface="Lato Regular"/>
                      <a:cs typeface="Lato Regular"/>
                    </a:endParaRPr>
                  </a:p>
                </p:txBody>
              </p:sp>
            </mc:Choice>
            <mc:Fallback xmlns="">
              <p:sp>
                <p:nvSpPr>
                  <p:cNvPr id="52" name="AutoShape 28"/>
                  <p:cNvSpPr>
                    <a:spLocks noRot="1" noChangeAspect="1" noMove="1" noResize="1" noEditPoints="1" noAdjustHandles="1" noChangeArrowheads="1" noChangeShapeType="1" noTextEdit="1"/>
                  </p:cNvSpPr>
                  <p:nvPr/>
                </p:nvSpPr>
                <p:spPr bwMode="auto">
                  <a:xfrm>
                    <a:off x="4034315" y="5933281"/>
                    <a:ext cx="1113895"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4"/>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Rectangle 49"/>
                <p:cNvSpPr/>
                <p:nvPr/>
              </p:nvSpPr>
              <p:spPr>
                <a:xfrm>
                  <a:off x="3781551" y="3658100"/>
                  <a:ext cx="1465208" cy="181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schemeClr val="accent2">
                                    <a:lumMod val="50000"/>
                                  </a:schemeClr>
                                </a:solidFill>
                                <a:latin typeface="Cambria Math" panose="02040503050406030204" pitchFamily="18" charset="0"/>
                              </a:rPr>
                            </m:ctrlPr>
                          </m:fPr>
                          <m:num>
                            <m:r>
                              <a:rPr lang="en-US" sz="5400" b="0" i="1" smtClean="0">
                                <a:solidFill>
                                  <a:schemeClr val="accent2">
                                    <a:lumMod val="50000"/>
                                  </a:schemeClr>
                                </a:solidFill>
                                <a:latin typeface="Cambria Math" panose="02040503050406030204" pitchFamily="18" charset="0"/>
                              </a:rPr>
                              <m:t>𝐿</m:t>
                            </m:r>
                          </m:num>
                          <m:den>
                            <m:r>
                              <a:rPr lang="en-US" sz="5400" i="1">
                                <a:solidFill>
                                  <a:schemeClr val="accent2">
                                    <a:lumMod val="50000"/>
                                  </a:schemeClr>
                                </a:solidFill>
                                <a:latin typeface="Cambria Math" panose="02040503050406030204" pitchFamily="18" charset="0"/>
                              </a:rPr>
                              <m:t>𝜏</m:t>
                            </m:r>
                            <m:sSub>
                              <m:sSubPr>
                                <m:ctrlPr>
                                  <a:rPr lang="en-US" sz="5400" i="1">
                                    <a:solidFill>
                                      <a:schemeClr val="accent2">
                                        <a:lumMod val="50000"/>
                                      </a:schemeClr>
                                    </a:solidFill>
                                    <a:latin typeface="Cambria Math" panose="02040503050406030204" pitchFamily="18" charset="0"/>
                                  </a:rPr>
                                </m:ctrlPr>
                              </m:sSubPr>
                              <m:e>
                                <m:r>
                                  <a:rPr lang="en-US" sz="5400" i="1">
                                    <a:solidFill>
                                      <a:schemeClr val="accent2">
                                        <a:lumMod val="50000"/>
                                      </a:schemeClr>
                                    </a:solidFill>
                                    <a:latin typeface="Cambria Math" panose="02040503050406030204" pitchFamily="18" charset="0"/>
                                  </a:rPr>
                                  <m:t>𝑈</m:t>
                                </m:r>
                              </m:e>
                              <m:sub>
                                <m:r>
                                  <a:rPr lang="en-US" sz="5400" i="1">
                                    <a:solidFill>
                                      <a:schemeClr val="accent2">
                                        <a:lumMod val="50000"/>
                                      </a:schemeClr>
                                    </a:solidFill>
                                    <a:latin typeface="Cambria Math" panose="02040503050406030204" pitchFamily="18" charset="0"/>
                                  </a:rPr>
                                  <m:t>0</m:t>
                                </m:r>
                              </m:sub>
                            </m:sSub>
                          </m:den>
                        </m:f>
                      </m:oMath>
                    </m:oMathPara>
                  </a14:m>
                  <a:endParaRPr lang="en-US" sz="5400" dirty="0">
                    <a:solidFill>
                      <a:schemeClr val="accent2">
                        <a:lumMod val="50000"/>
                      </a:schemeClr>
                    </a:solidFill>
                  </a:endParaRPr>
                </a:p>
              </p:txBody>
            </p:sp>
          </mc:Choice>
          <mc:Fallback xmlns="">
            <p:sp>
              <p:nvSpPr>
                <p:cNvPr id="50" name="Rectangle 49"/>
                <p:cNvSpPr>
                  <a:spLocks noRot="1" noChangeAspect="1" noMove="1" noResize="1" noEditPoints="1" noAdjustHandles="1" noChangeArrowheads="1" noChangeShapeType="1" noTextEdit="1"/>
                </p:cNvSpPr>
                <p:nvPr/>
              </p:nvSpPr>
              <p:spPr>
                <a:xfrm>
                  <a:off x="3781551" y="3658100"/>
                  <a:ext cx="1465208" cy="1811201"/>
                </a:xfrm>
                <a:prstGeom prst="rect">
                  <a:avLst/>
                </a:prstGeom>
                <a:blipFill rotWithShape="0">
                  <a:blip r:embed="rId5"/>
                  <a:stretch>
                    <a:fillRect/>
                  </a:stretch>
                </a:blipFill>
              </p:spPr>
              <p:txBody>
                <a:bodyPr/>
                <a:lstStyle/>
                <a:p>
                  <a:r>
                    <a:rPr lang="en-US">
                      <a:noFill/>
                    </a:rPr>
                    <a:t> </a:t>
                  </a:r>
                </a:p>
              </p:txBody>
            </p:sp>
          </mc:Fallback>
        </mc:AlternateContent>
      </p:grpSp>
      <p:grpSp>
        <p:nvGrpSpPr>
          <p:cNvPr id="53" name="Group 52"/>
          <p:cNvGrpSpPr/>
          <p:nvPr/>
        </p:nvGrpSpPr>
        <p:grpSpPr>
          <a:xfrm>
            <a:off x="10915260" y="3867059"/>
            <a:ext cx="3657600" cy="3294536"/>
            <a:chOff x="2859931" y="3837783"/>
            <a:chExt cx="3657600" cy="3294536"/>
          </a:xfrm>
        </p:grpSpPr>
        <p:grpSp>
          <p:nvGrpSpPr>
            <p:cNvPr id="54" name="Group 53"/>
            <p:cNvGrpSpPr/>
            <p:nvPr/>
          </p:nvGrpSpPr>
          <p:grpSpPr>
            <a:xfrm>
              <a:off x="2859931" y="5914119"/>
              <a:ext cx="3657600" cy="1218200"/>
              <a:chOff x="2859931" y="5914119"/>
              <a:chExt cx="3657600" cy="1218200"/>
            </a:xfrm>
          </p:grpSpPr>
          <p:sp>
            <p:nvSpPr>
              <p:cNvPr id="56" name="AutoShape 25"/>
              <p:cNvSpPr>
                <a:spLocks/>
              </p:cNvSpPr>
              <p:nvPr/>
            </p:nvSpPr>
            <p:spPr bwMode="auto">
              <a:xfrm>
                <a:off x="2859931"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57" name="AutoShape 28"/>
                  <p:cNvSpPr>
                    <a:spLocks/>
                  </p:cNvSpPr>
                  <p:nvPr/>
                </p:nvSpPr>
                <p:spPr bwMode="auto">
                  <a:xfrm>
                    <a:off x="3893557" y="5914119"/>
                    <a:ext cx="1289777"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𝑅𝑒</m:t>
                          </m:r>
                        </m:oMath>
                      </m:oMathPara>
                    </a14:m>
                    <a:endParaRPr lang="es-ES" sz="5400" dirty="0">
                      <a:solidFill>
                        <a:schemeClr val="bg1"/>
                      </a:solidFill>
                      <a:latin typeface="Lato Regular"/>
                      <a:cs typeface="Lato Regular"/>
                    </a:endParaRPr>
                  </a:p>
                </p:txBody>
              </p:sp>
            </mc:Choice>
            <mc:Fallback xmlns="">
              <p:sp>
                <p:nvSpPr>
                  <p:cNvPr id="57" name="AutoShape 28"/>
                  <p:cNvSpPr>
                    <a:spLocks noRot="1" noChangeAspect="1" noMove="1" noResize="1" noEditPoints="1" noAdjustHandles="1" noChangeArrowheads="1" noChangeShapeType="1" noTextEdit="1"/>
                  </p:cNvSpPr>
                  <p:nvPr/>
                </p:nvSpPr>
                <p:spPr bwMode="auto">
                  <a:xfrm>
                    <a:off x="3893557" y="5914119"/>
                    <a:ext cx="1289777"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6"/>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 name="Rectangle 54"/>
                <p:cNvSpPr/>
                <p:nvPr/>
              </p:nvSpPr>
              <p:spPr>
                <a:xfrm>
                  <a:off x="3930831" y="3837783"/>
                  <a:ext cx="1515800" cy="1645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schemeClr val="accent2">
                                    <a:lumMod val="50000"/>
                                  </a:schemeClr>
                                </a:solidFill>
                                <a:latin typeface="Cambria Math" panose="02040503050406030204" pitchFamily="18" charset="0"/>
                              </a:rPr>
                            </m:ctrlPr>
                          </m:fPr>
                          <m:num>
                            <m:sSub>
                              <m:sSubPr>
                                <m:ctrlPr>
                                  <a:rPr lang="en-US" sz="5400" i="1">
                                    <a:solidFill>
                                      <a:schemeClr val="accent2">
                                        <a:lumMod val="50000"/>
                                      </a:schemeClr>
                                    </a:solidFill>
                                    <a:latin typeface="Cambria Math" panose="02040503050406030204" pitchFamily="18" charset="0"/>
                                  </a:rPr>
                                </m:ctrlPr>
                              </m:sSubPr>
                              <m:e>
                                <m:r>
                                  <a:rPr lang="en-US" sz="5400" i="1">
                                    <a:solidFill>
                                      <a:schemeClr val="accent2">
                                        <a:lumMod val="50000"/>
                                      </a:schemeClr>
                                    </a:solidFill>
                                    <a:latin typeface="Cambria Math" panose="02040503050406030204" pitchFamily="18" charset="0"/>
                                  </a:rPr>
                                  <m:t>𝑈</m:t>
                                </m:r>
                              </m:e>
                              <m:sub>
                                <m:r>
                                  <a:rPr lang="en-US" sz="5400" i="1">
                                    <a:solidFill>
                                      <a:schemeClr val="accent2">
                                        <a:lumMod val="50000"/>
                                      </a:schemeClr>
                                    </a:solidFill>
                                    <a:latin typeface="Cambria Math" panose="02040503050406030204" pitchFamily="18" charset="0"/>
                                  </a:rPr>
                                  <m:t>0</m:t>
                                </m:r>
                              </m:sub>
                            </m:sSub>
                            <m:r>
                              <a:rPr lang="en-US" sz="5400" b="0" i="1" smtClean="0">
                                <a:solidFill>
                                  <a:schemeClr val="accent2">
                                    <a:lumMod val="50000"/>
                                  </a:schemeClr>
                                </a:solidFill>
                                <a:latin typeface="Cambria Math" panose="02040503050406030204" pitchFamily="18" charset="0"/>
                              </a:rPr>
                              <m:t>𝐿</m:t>
                            </m:r>
                          </m:num>
                          <m:den>
                            <m:r>
                              <a:rPr lang="en-US" sz="5400" i="1">
                                <a:solidFill>
                                  <a:schemeClr val="accent2">
                                    <a:lumMod val="50000"/>
                                  </a:schemeClr>
                                </a:solidFill>
                                <a:latin typeface="Cambria Math" panose="02040503050406030204" pitchFamily="18" charset="0"/>
                              </a:rPr>
                              <m:t>𝜈</m:t>
                            </m:r>
                          </m:den>
                        </m:f>
                      </m:oMath>
                    </m:oMathPara>
                  </a14:m>
                  <a:endParaRPr lang="en-US" sz="5400" dirty="0">
                    <a:solidFill>
                      <a:schemeClr val="accent2">
                        <a:lumMod val="50000"/>
                      </a:schemeClr>
                    </a:solidFill>
                  </a:endParaRPr>
                </a:p>
              </p:txBody>
            </p:sp>
          </mc:Choice>
          <mc:Fallback xmlns="">
            <p:sp>
              <p:nvSpPr>
                <p:cNvPr id="55" name="Rectangle 54"/>
                <p:cNvSpPr>
                  <a:spLocks noRot="1" noChangeAspect="1" noMove="1" noResize="1" noEditPoints="1" noAdjustHandles="1" noChangeArrowheads="1" noChangeShapeType="1" noTextEdit="1"/>
                </p:cNvSpPr>
                <p:nvPr/>
              </p:nvSpPr>
              <p:spPr>
                <a:xfrm>
                  <a:off x="3930831" y="3837783"/>
                  <a:ext cx="1515800" cy="1645707"/>
                </a:xfrm>
                <a:prstGeom prst="rect">
                  <a:avLst/>
                </a:prstGeom>
                <a:blipFill rotWithShape="0">
                  <a:blip r:embed="rId7"/>
                  <a:stretch>
                    <a:fillRect/>
                  </a:stretch>
                </a:blipFill>
              </p:spPr>
              <p:txBody>
                <a:bodyPr/>
                <a:lstStyle/>
                <a:p>
                  <a:r>
                    <a:rPr lang="en-US">
                      <a:noFill/>
                    </a:rPr>
                    <a:t> </a:t>
                  </a:r>
                </a:p>
              </p:txBody>
            </p:sp>
          </mc:Fallback>
        </mc:AlternateContent>
      </p:grpSp>
      <p:grpSp>
        <p:nvGrpSpPr>
          <p:cNvPr id="58" name="Group 57"/>
          <p:cNvGrpSpPr/>
          <p:nvPr/>
        </p:nvGrpSpPr>
        <p:grpSpPr>
          <a:xfrm>
            <a:off x="14728825" y="3731542"/>
            <a:ext cx="3657600" cy="3430053"/>
            <a:chOff x="2859932" y="3702266"/>
            <a:chExt cx="3657600" cy="3430053"/>
          </a:xfrm>
        </p:grpSpPr>
        <p:grpSp>
          <p:nvGrpSpPr>
            <p:cNvPr id="59" name="Group 58"/>
            <p:cNvGrpSpPr/>
            <p:nvPr/>
          </p:nvGrpSpPr>
          <p:grpSpPr>
            <a:xfrm>
              <a:off x="2859932" y="5949890"/>
              <a:ext cx="3657600" cy="1182429"/>
              <a:chOff x="2859932" y="5949890"/>
              <a:chExt cx="3657600" cy="1182429"/>
            </a:xfrm>
          </p:grpSpPr>
          <p:sp>
            <p:nvSpPr>
              <p:cNvPr id="61" name="AutoShape 25"/>
              <p:cNvSpPr>
                <a:spLocks/>
              </p:cNvSpPr>
              <p:nvPr/>
            </p:nvSpPr>
            <p:spPr bwMode="auto">
              <a:xfrm>
                <a:off x="2859932"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62" name="AutoShape 28"/>
                  <p:cNvSpPr>
                    <a:spLocks/>
                  </p:cNvSpPr>
                  <p:nvPr/>
                </p:nvSpPr>
                <p:spPr bwMode="auto">
                  <a:xfrm>
                    <a:off x="3956612" y="5949890"/>
                    <a:ext cx="1635448" cy="9079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cs typeface="Lato Regular"/>
                            </a:rPr>
                            <m:t>𝑀</m:t>
                          </m:r>
                          <m:sSub>
                            <m:sSubPr>
                              <m:ctrlPr>
                                <a:rPr lang="en-US" sz="5400" b="0" i="1" smtClean="0">
                                  <a:solidFill>
                                    <a:schemeClr val="bg1"/>
                                  </a:solidFill>
                                  <a:latin typeface="Cambria Math" panose="02040503050406030204" pitchFamily="18" charset="0"/>
                                  <a:cs typeface="Lato Regular"/>
                                </a:rPr>
                              </m:ctrlPr>
                            </m:sSubPr>
                            <m:e>
                              <m:r>
                                <a:rPr lang="en-US" sz="5400" b="0" i="1" smtClean="0">
                                  <a:solidFill>
                                    <a:schemeClr val="bg1"/>
                                  </a:solidFill>
                                  <a:latin typeface="Cambria Math" panose="02040503050406030204" pitchFamily="18" charset="0"/>
                                  <a:cs typeface="Lato Regular"/>
                                </a:rPr>
                                <m:t>𝑛</m:t>
                              </m:r>
                            </m:e>
                            <m:sub>
                              <m:r>
                                <a:rPr lang="en-US" sz="5400" b="0" i="1" smtClean="0">
                                  <a:solidFill>
                                    <a:schemeClr val="bg1"/>
                                  </a:solidFill>
                                  <a:latin typeface="Cambria Math" panose="02040503050406030204" pitchFamily="18" charset="0"/>
                                  <a:cs typeface="Lato Regular"/>
                                </a:rPr>
                                <m:t>𝐹</m:t>
                              </m:r>
                            </m:sub>
                          </m:sSub>
                        </m:oMath>
                      </m:oMathPara>
                    </a14:m>
                    <a:endParaRPr lang="es-ES" sz="5400" dirty="0">
                      <a:solidFill>
                        <a:schemeClr val="bg1"/>
                      </a:solidFill>
                      <a:latin typeface="Lato Regular"/>
                      <a:cs typeface="Lato Regular"/>
                    </a:endParaRPr>
                  </a:p>
                </p:txBody>
              </p:sp>
            </mc:Choice>
            <mc:Fallback xmlns="">
              <p:sp>
                <p:nvSpPr>
                  <p:cNvPr id="62" name="AutoShape 28"/>
                  <p:cNvSpPr>
                    <a:spLocks noRot="1" noChangeAspect="1" noMove="1" noResize="1" noEditPoints="1" noAdjustHandles="1" noChangeArrowheads="1" noChangeShapeType="1" noTextEdit="1"/>
                  </p:cNvSpPr>
                  <p:nvPr/>
                </p:nvSpPr>
                <p:spPr bwMode="auto">
                  <a:xfrm>
                    <a:off x="3956612" y="5949890"/>
                    <a:ext cx="1635448" cy="9079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8"/>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0" name="Rectangle 59"/>
                <p:cNvSpPr/>
                <p:nvPr/>
              </p:nvSpPr>
              <p:spPr>
                <a:xfrm>
                  <a:off x="3337180" y="3702266"/>
                  <a:ext cx="2732030" cy="1852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schemeClr val="accent2">
                                    <a:lumMod val="50000"/>
                                  </a:schemeClr>
                                </a:solidFill>
                                <a:latin typeface="Cambria Math" panose="02040503050406030204" pitchFamily="18" charset="0"/>
                              </a:rPr>
                            </m:ctrlPr>
                          </m:fPr>
                          <m:num>
                            <m:sSub>
                              <m:sSubPr>
                                <m:ctrlPr>
                                  <a:rPr lang="en-US" sz="5400" i="1">
                                    <a:solidFill>
                                      <a:schemeClr val="accent2">
                                        <a:lumMod val="50000"/>
                                      </a:schemeClr>
                                    </a:solidFill>
                                    <a:latin typeface="Cambria Math" panose="02040503050406030204" pitchFamily="18" charset="0"/>
                                  </a:rPr>
                                </m:ctrlPr>
                              </m:sSubPr>
                              <m:e>
                                <m:r>
                                  <a:rPr lang="en-US" sz="5400" i="1">
                                    <a:solidFill>
                                      <a:schemeClr val="accent2">
                                        <a:lumMod val="50000"/>
                                      </a:schemeClr>
                                    </a:solidFill>
                                    <a:latin typeface="Cambria Math" panose="02040503050406030204" pitchFamily="18" charset="0"/>
                                  </a:rPr>
                                  <m:t>𝜇</m:t>
                                </m:r>
                              </m:e>
                              <m:sub>
                                <m:r>
                                  <a:rPr lang="en-US" sz="5400" i="1">
                                    <a:solidFill>
                                      <a:schemeClr val="accent2">
                                        <a:lumMod val="50000"/>
                                      </a:schemeClr>
                                    </a:solidFill>
                                    <a:latin typeface="Cambria Math" panose="02040503050406030204" pitchFamily="18" charset="0"/>
                                  </a:rPr>
                                  <m:t>0</m:t>
                                </m:r>
                              </m:sub>
                            </m:sSub>
                            <m:sSub>
                              <m:sSubPr>
                                <m:ctrlPr>
                                  <a:rPr lang="en-US" sz="5400" i="1">
                                    <a:solidFill>
                                      <a:schemeClr val="accent2">
                                        <a:lumMod val="50000"/>
                                      </a:schemeClr>
                                    </a:solidFill>
                                    <a:latin typeface="Cambria Math" panose="02040503050406030204" pitchFamily="18" charset="0"/>
                                  </a:rPr>
                                </m:ctrlPr>
                              </m:sSubPr>
                              <m:e>
                                <m:r>
                                  <a:rPr lang="en-US" sz="5400" i="1">
                                    <a:solidFill>
                                      <a:schemeClr val="accent2">
                                        <a:lumMod val="50000"/>
                                      </a:schemeClr>
                                    </a:solidFill>
                                    <a:latin typeface="Cambria Math" panose="02040503050406030204" pitchFamily="18" charset="0"/>
                                  </a:rPr>
                                  <m:t>𝑀</m:t>
                                </m:r>
                              </m:e>
                              <m:sub>
                                <m:r>
                                  <a:rPr lang="en-US" sz="5400" i="1">
                                    <a:solidFill>
                                      <a:schemeClr val="accent2">
                                        <a:lumMod val="50000"/>
                                      </a:schemeClr>
                                    </a:solidFill>
                                    <a:latin typeface="Cambria Math" panose="02040503050406030204" pitchFamily="18" charset="0"/>
                                  </a:rPr>
                                  <m:t>0</m:t>
                                </m:r>
                              </m:sub>
                            </m:sSub>
                            <m:sSub>
                              <m:sSubPr>
                                <m:ctrlPr>
                                  <a:rPr lang="en-US" sz="5400" i="1">
                                    <a:solidFill>
                                      <a:schemeClr val="accent2">
                                        <a:lumMod val="50000"/>
                                      </a:schemeClr>
                                    </a:solidFill>
                                    <a:latin typeface="Cambria Math" panose="02040503050406030204" pitchFamily="18" charset="0"/>
                                  </a:rPr>
                                </m:ctrlPr>
                              </m:sSubPr>
                              <m:e>
                                <m:r>
                                  <a:rPr lang="en-US" sz="5400" i="1">
                                    <a:solidFill>
                                      <a:schemeClr val="accent2">
                                        <a:lumMod val="50000"/>
                                      </a:schemeClr>
                                    </a:solidFill>
                                    <a:latin typeface="Cambria Math" panose="02040503050406030204" pitchFamily="18" charset="0"/>
                                  </a:rPr>
                                  <m:t>𝐻</m:t>
                                </m:r>
                              </m:e>
                              <m:sub>
                                <m:r>
                                  <a:rPr lang="en-US" sz="5400" i="1">
                                    <a:solidFill>
                                      <a:schemeClr val="accent2">
                                        <a:lumMod val="50000"/>
                                      </a:schemeClr>
                                    </a:solidFill>
                                    <a:latin typeface="Cambria Math" panose="02040503050406030204" pitchFamily="18" charset="0"/>
                                  </a:rPr>
                                  <m:t>0</m:t>
                                </m:r>
                              </m:sub>
                            </m:sSub>
                          </m:num>
                          <m:den>
                            <m:r>
                              <a:rPr lang="en-US" sz="5400" i="1">
                                <a:solidFill>
                                  <a:schemeClr val="accent2">
                                    <a:lumMod val="50000"/>
                                  </a:schemeClr>
                                </a:solidFill>
                                <a:latin typeface="Cambria Math" panose="02040503050406030204" pitchFamily="18" charset="0"/>
                              </a:rPr>
                              <m:t>𝜌</m:t>
                            </m:r>
                            <m:sSubSup>
                              <m:sSubSupPr>
                                <m:ctrlPr>
                                  <a:rPr lang="en-US" sz="5400" i="1">
                                    <a:solidFill>
                                      <a:schemeClr val="accent2">
                                        <a:lumMod val="50000"/>
                                      </a:schemeClr>
                                    </a:solidFill>
                                    <a:latin typeface="Cambria Math" panose="02040503050406030204" pitchFamily="18" charset="0"/>
                                  </a:rPr>
                                </m:ctrlPr>
                              </m:sSubSupPr>
                              <m:e>
                                <m:r>
                                  <a:rPr lang="en-US" sz="5400" i="1">
                                    <a:solidFill>
                                      <a:schemeClr val="accent2">
                                        <a:lumMod val="50000"/>
                                      </a:schemeClr>
                                    </a:solidFill>
                                    <a:latin typeface="Cambria Math" panose="02040503050406030204" pitchFamily="18" charset="0"/>
                                  </a:rPr>
                                  <m:t>𝑈</m:t>
                                </m:r>
                              </m:e>
                              <m:sub>
                                <m:r>
                                  <a:rPr lang="en-US" sz="5400" i="1">
                                    <a:solidFill>
                                      <a:schemeClr val="accent2">
                                        <a:lumMod val="50000"/>
                                      </a:schemeClr>
                                    </a:solidFill>
                                    <a:latin typeface="Cambria Math" panose="02040503050406030204" pitchFamily="18" charset="0"/>
                                  </a:rPr>
                                  <m:t>0</m:t>
                                </m:r>
                              </m:sub>
                              <m:sup>
                                <m:r>
                                  <a:rPr lang="en-US" sz="5400" i="1">
                                    <a:solidFill>
                                      <a:schemeClr val="accent2">
                                        <a:lumMod val="50000"/>
                                      </a:schemeClr>
                                    </a:solidFill>
                                    <a:latin typeface="Cambria Math" panose="02040503050406030204" pitchFamily="18" charset="0"/>
                                  </a:rPr>
                                  <m:t>2</m:t>
                                </m:r>
                              </m:sup>
                            </m:sSubSup>
                          </m:den>
                        </m:f>
                      </m:oMath>
                    </m:oMathPara>
                  </a14:m>
                  <a:endParaRPr lang="en-US" sz="5400" dirty="0">
                    <a:solidFill>
                      <a:schemeClr val="accent2">
                        <a:lumMod val="50000"/>
                      </a:schemeClr>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3337180" y="3702266"/>
                  <a:ext cx="2732030" cy="1852751"/>
                </a:xfrm>
                <a:prstGeom prst="rect">
                  <a:avLst/>
                </a:prstGeom>
                <a:blipFill rotWithShape="0">
                  <a:blip r:embed="rId9"/>
                  <a:stretch>
                    <a:fillRect/>
                  </a:stretch>
                </a:blipFill>
              </p:spPr>
              <p:txBody>
                <a:bodyPr/>
                <a:lstStyle/>
                <a:p>
                  <a:r>
                    <a:rPr lang="en-US">
                      <a:noFill/>
                    </a:rPr>
                    <a:t> </a:t>
                  </a:r>
                </a:p>
              </p:txBody>
            </p:sp>
          </mc:Fallback>
        </mc:AlternateContent>
      </p:grpSp>
      <p:grpSp>
        <p:nvGrpSpPr>
          <p:cNvPr id="63" name="Group 62"/>
          <p:cNvGrpSpPr/>
          <p:nvPr/>
        </p:nvGrpSpPr>
        <p:grpSpPr>
          <a:xfrm>
            <a:off x="18576459" y="3197984"/>
            <a:ext cx="3657600" cy="3963611"/>
            <a:chOff x="2859932" y="3168708"/>
            <a:chExt cx="3657600" cy="3963611"/>
          </a:xfrm>
        </p:grpSpPr>
        <p:grpSp>
          <p:nvGrpSpPr>
            <p:cNvPr id="64" name="Group 63"/>
            <p:cNvGrpSpPr/>
            <p:nvPr/>
          </p:nvGrpSpPr>
          <p:grpSpPr>
            <a:xfrm>
              <a:off x="2859932" y="5965679"/>
              <a:ext cx="3657600" cy="1166640"/>
              <a:chOff x="2859932" y="5965679"/>
              <a:chExt cx="3657600" cy="1166640"/>
            </a:xfrm>
          </p:grpSpPr>
          <p:sp>
            <p:nvSpPr>
              <p:cNvPr id="66" name="AutoShape 25"/>
              <p:cNvSpPr>
                <a:spLocks/>
              </p:cNvSpPr>
              <p:nvPr/>
            </p:nvSpPr>
            <p:spPr bwMode="auto">
              <a:xfrm>
                <a:off x="2859932"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67" name="AutoShape 28"/>
                  <p:cNvSpPr>
                    <a:spLocks/>
                  </p:cNvSpPr>
                  <p:nvPr/>
                </p:nvSpPr>
                <p:spPr bwMode="auto">
                  <a:xfrm>
                    <a:off x="4112275" y="5965679"/>
                    <a:ext cx="1420069"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dirty="0" smtClean="0">
                              <a:solidFill>
                                <a:srgbClr val="FFFFFF"/>
                              </a:solidFill>
                              <a:latin typeface="Cambria Math" panose="02040503050406030204" pitchFamily="18" charset="0"/>
                              <a:cs typeface="Lato Regular"/>
                            </a:rPr>
                            <m:t>𝐻</m:t>
                          </m:r>
                          <m:r>
                            <a:rPr lang="en-US" sz="6600" b="0" i="1" dirty="0" smtClean="0">
                              <a:solidFill>
                                <a:srgbClr val="FFFFFF"/>
                              </a:solidFill>
                              <a:latin typeface="Cambria Math" panose="02040503050406030204" pitchFamily="18" charset="0"/>
                              <a:cs typeface="Lato Regular"/>
                            </a:rPr>
                            <m:t>𝑎</m:t>
                          </m:r>
                        </m:oMath>
                      </m:oMathPara>
                    </a14:m>
                    <a:endParaRPr lang="es-ES" sz="5400" dirty="0">
                      <a:latin typeface="Lato Regular"/>
                      <a:cs typeface="Lato Regular"/>
                    </a:endParaRPr>
                  </a:p>
                </p:txBody>
              </p:sp>
            </mc:Choice>
            <mc:Fallback xmlns="">
              <p:sp>
                <p:nvSpPr>
                  <p:cNvPr id="67" name="AutoShape 28"/>
                  <p:cNvSpPr>
                    <a:spLocks noRot="1" noChangeAspect="1" noMove="1" noResize="1" noEditPoints="1" noAdjustHandles="1" noChangeArrowheads="1" noChangeShapeType="1" noTextEdit="1"/>
                  </p:cNvSpPr>
                  <p:nvPr/>
                </p:nvSpPr>
                <p:spPr bwMode="auto">
                  <a:xfrm>
                    <a:off x="4112275" y="5965679"/>
                    <a:ext cx="1420069"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10"/>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Rectangle 64"/>
                <p:cNvSpPr/>
                <p:nvPr/>
              </p:nvSpPr>
              <p:spPr>
                <a:xfrm>
                  <a:off x="3417627" y="3168708"/>
                  <a:ext cx="2167132" cy="2547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accent2">
                                <a:lumMod val="50000"/>
                              </a:schemeClr>
                            </a:solidFill>
                            <a:latin typeface="Cambria Math" panose="02040503050406030204" pitchFamily="18" charset="0"/>
                          </a:rPr>
                          <m:t>𝐵</m:t>
                        </m:r>
                        <m:r>
                          <a:rPr lang="en-US" sz="5400" b="0" i="1" smtClean="0">
                            <a:solidFill>
                              <a:schemeClr val="accent2">
                                <a:lumMod val="50000"/>
                              </a:schemeClr>
                            </a:solidFill>
                            <a:latin typeface="Cambria Math" panose="02040503050406030204" pitchFamily="18" charset="0"/>
                          </a:rPr>
                          <m:t>𝐿</m:t>
                        </m:r>
                        <m:rad>
                          <m:radPr>
                            <m:degHide m:val="on"/>
                            <m:ctrlPr>
                              <a:rPr lang="en-US" sz="5400" i="1">
                                <a:solidFill>
                                  <a:schemeClr val="accent2">
                                    <a:lumMod val="50000"/>
                                  </a:schemeClr>
                                </a:solidFill>
                                <a:latin typeface="Cambria Math" panose="02040503050406030204" pitchFamily="18" charset="0"/>
                              </a:rPr>
                            </m:ctrlPr>
                          </m:radPr>
                          <m:deg/>
                          <m:e>
                            <m:f>
                              <m:fPr>
                                <m:ctrlPr>
                                  <a:rPr lang="en-US" sz="5400" i="1">
                                    <a:solidFill>
                                      <a:schemeClr val="accent2">
                                        <a:lumMod val="50000"/>
                                      </a:schemeClr>
                                    </a:solidFill>
                                    <a:latin typeface="Cambria Math" panose="02040503050406030204" pitchFamily="18" charset="0"/>
                                  </a:rPr>
                                </m:ctrlPr>
                              </m:fPr>
                              <m:num>
                                <m:r>
                                  <a:rPr lang="en-US" sz="5400" i="1">
                                    <a:solidFill>
                                      <a:schemeClr val="accent2">
                                        <a:lumMod val="50000"/>
                                      </a:schemeClr>
                                    </a:solidFill>
                                    <a:latin typeface="Cambria Math" panose="02040503050406030204" pitchFamily="18" charset="0"/>
                                  </a:rPr>
                                  <m:t>𝜎</m:t>
                                </m:r>
                              </m:num>
                              <m:den>
                                <m:r>
                                  <a:rPr lang="en-US" sz="5400" i="1">
                                    <a:solidFill>
                                      <a:schemeClr val="accent2">
                                        <a:lumMod val="50000"/>
                                      </a:schemeClr>
                                    </a:solidFill>
                                    <a:latin typeface="Cambria Math" panose="02040503050406030204" pitchFamily="18" charset="0"/>
                                  </a:rPr>
                                  <m:t>𝜇</m:t>
                                </m:r>
                              </m:den>
                            </m:f>
                          </m:e>
                        </m:rad>
                      </m:oMath>
                    </m:oMathPara>
                  </a14:m>
                  <a:endParaRPr lang="en-US" sz="5400" dirty="0">
                    <a:solidFill>
                      <a:schemeClr val="accent2">
                        <a:lumMod val="50000"/>
                      </a:schemeClr>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3417627" y="3168708"/>
                  <a:ext cx="2167132" cy="2547492"/>
                </a:xfrm>
                <a:prstGeom prst="rect">
                  <a:avLst/>
                </a:prstGeom>
                <a:blipFill rotWithShape="0">
                  <a:blip r:embed="rId11"/>
                  <a:stretch>
                    <a:fillRect/>
                  </a:stretch>
                </a:blipFill>
              </p:spPr>
              <p:txBody>
                <a:bodyPr/>
                <a:lstStyle/>
                <a:p>
                  <a:r>
                    <a:rPr lang="en-US">
                      <a:noFill/>
                    </a:rPr>
                    <a:t> </a:t>
                  </a:r>
                </a:p>
              </p:txBody>
            </p:sp>
          </mc:Fallback>
        </mc:AlternateContent>
      </p:grpSp>
      <p:grpSp>
        <p:nvGrpSpPr>
          <p:cNvPr id="68" name="Group 67"/>
          <p:cNvGrpSpPr/>
          <p:nvPr/>
        </p:nvGrpSpPr>
        <p:grpSpPr>
          <a:xfrm>
            <a:off x="3346006" y="8230986"/>
            <a:ext cx="3821778" cy="3725838"/>
            <a:chOff x="2357224" y="3406481"/>
            <a:chExt cx="3821778" cy="3725838"/>
          </a:xfrm>
        </p:grpSpPr>
        <p:grpSp>
          <p:nvGrpSpPr>
            <p:cNvPr id="69" name="Group 68"/>
            <p:cNvGrpSpPr/>
            <p:nvPr/>
          </p:nvGrpSpPr>
          <p:grpSpPr>
            <a:xfrm>
              <a:off x="2357224" y="5930114"/>
              <a:ext cx="3657600" cy="1202205"/>
              <a:chOff x="2357224" y="5930114"/>
              <a:chExt cx="3657600" cy="1202205"/>
            </a:xfrm>
          </p:grpSpPr>
          <p:sp>
            <p:nvSpPr>
              <p:cNvPr id="71" name="AutoShape 25"/>
              <p:cNvSpPr>
                <a:spLocks/>
              </p:cNvSpPr>
              <p:nvPr/>
            </p:nvSpPr>
            <p:spPr bwMode="auto">
              <a:xfrm>
                <a:off x="2357224" y="5967110"/>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72" name="AutoShape 28"/>
                  <p:cNvSpPr>
                    <a:spLocks/>
                  </p:cNvSpPr>
                  <p:nvPr/>
                </p:nvSpPr>
                <p:spPr bwMode="auto">
                  <a:xfrm>
                    <a:off x="3797712" y="5930114"/>
                    <a:ext cx="953594"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dirty="0" smtClean="0">
                              <a:solidFill>
                                <a:srgbClr val="FFFFFF"/>
                              </a:solidFill>
                              <a:latin typeface="Cambria Math" panose="02040503050406030204" pitchFamily="18" charset="0"/>
                              <a:cs typeface="Lato Regular"/>
                            </a:rPr>
                            <m:t>𝑁</m:t>
                          </m:r>
                        </m:oMath>
                      </m:oMathPara>
                    </a14:m>
                    <a:endParaRPr lang="es-ES" sz="5400" dirty="0">
                      <a:latin typeface="Lato Regular"/>
                      <a:cs typeface="Lato Regular"/>
                    </a:endParaRPr>
                  </a:p>
                </p:txBody>
              </p:sp>
            </mc:Choice>
            <mc:Fallback xmlns="">
              <p:sp>
                <p:nvSpPr>
                  <p:cNvPr id="72" name="AutoShape 28"/>
                  <p:cNvSpPr>
                    <a:spLocks noRot="1" noChangeAspect="1" noMove="1" noResize="1" noEditPoints="1" noAdjustHandles="1" noChangeArrowheads="1" noChangeShapeType="1" noTextEdit="1"/>
                  </p:cNvSpPr>
                  <p:nvPr/>
                </p:nvSpPr>
                <p:spPr bwMode="auto">
                  <a:xfrm>
                    <a:off x="3797712" y="5930114"/>
                    <a:ext cx="953594"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12"/>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Rectangle 69"/>
                <p:cNvSpPr/>
                <p:nvPr/>
              </p:nvSpPr>
              <p:spPr>
                <a:xfrm>
                  <a:off x="2467601" y="3406481"/>
                  <a:ext cx="3711401" cy="1983043"/>
                </a:xfrm>
                <a:prstGeom prst="rect">
                  <a:avLst/>
                </a:prstGeom>
              </p:spPr>
              <p:txBody>
                <a:bodyPr wrap="none">
                  <a:spAutoFit/>
                </a:bodyPr>
                <a:lstStyle/>
                <a:p>
                  <a14:m>
                    <m:oMath xmlns:m="http://schemas.openxmlformats.org/officeDocument/2006/math">
                      <m:f>
                        <m:fPr>
                          <m:ctrlPr>
                            <a:rPr lang="en-US" sz="7200" i="1" smtClean="0">
                              <a:solidFill>
                                <a:schemeClr val="accent2">
                                  <a:lumMod val="50000"/>
                                </a:schemeClr>
                              </a:solidFill>
                              <a:latin typeface="Cambria Math" panose="02040503050406030204" pitchFamily="18" charset="0"/>
                            </a:rPr>
                          </m:ctrlPr>
                        </m:fPr>
                        <m:num>
                          <m:r>
                            <a:rPr lang="en-US" sz="7200" i="1">
                              <a:solidFill>
                                <a:schemeClr val="accent2">
                                  <a:lumMod val="50000"/>
                                </a:schemeClr>
                              </a:solidFill>
                              <a:latin typeface="Cambria Math" panose="02040503050406030204" pitchFamily="18" charset="0"/>
                            </a:rPr>
                            <m:t>𝜎</m:t>
                          </m:r>
                          <m:sSubSup>
                            <m:sSubSupPr>
                              <m:ctrlPr>
                                <a:rPr lang="en-US" sz="7200" i="1">
                                  <a:solidFill>
                                    <a:schemeClr val="accent2">
                                      <a:lumMod val="50000"/>
                                    </a:schemeClr>
                                  </a:solidFill>
                                  <a:latin typeface="Cambria Math" panose="02040503050406030204" pitchFamily="18" charset="0"/>
                                </a:rPr>
                              </m:ctrlPr>
                            </m:sSubSupPr>
                            <m:e>
                              <m:r>
                                <a:rPr lang="en-US" sz="7200" i="1">
                                  <a:solidFill>
                                    <a:schemeClr val="accent2">
                                      <a:lumMod val="50000"/>
                                    </a:schemeClr>
                                  </a:solidFill>
                                  <a:latin typeface="Cambria Math" panose="02040503050406030204" pitchFamily="18" charset="0"/>
                                </a:rPr>
                                <m:t>𝐵</m:t>
                              </m:r>
                            </m:e>
                            <m:sub>
                              <m:r>
                                <a:rPr lang="en-US" sz="7200" i="1">
                                  <a:solidFill>
                                    <a:schemeClr val="accent2">
                                      <a:lumMod val="50000"/>
                                    </a:schemeClr>
                                  </a:solidFill>
                                  <a:latin typeface="Cambria Math" panose="02040503050406030204" pitchFamily="18" charset="0"/>
                                </a:rPr>
                                <m:t>0</m:t>
                              </m:r>
                            </m:sub>
                            <m:sup>
                              <m:r>
                                <a:rPr lang="en-US" sz="7200" i="1">
                                  <a:solidFill>
                                    <a:schemeClr val="accent2">
                                      <a:lumMod val="50000"/>
                                    </a:schemeClr>
                                  </a:solidFill>
                                  <a:latin typeface="Cambria Math" panose="02040503050406030204" pitchFamily="18" charset="0"/>
                                </a:rPr>
                                <m:t>2</m:t>
                              </m:r>
                            </m:sup>
                          </m:sSubSup>
                          <m:r>
                            <a:rPr lang="en-US" sz="7200" i="1">
                              <a:solidFill>
                                <a:schemeClr val="accent2">
                                  <a:lumMod val="50000"/>
                                </a:schemeClr>
                              </a:solidFill>
                              <a:latin typeface="Cambria Math" panose="02040503050406030204" pitchFamily="18" charset="0"/>
                            </a:rPr>
                            <m:t>h</m:t>
                          </m:r>
                        </m:num>
                        <m:den>
                          <m:r>
                            <a:rPr lang="en-US" sz="7200" i="1">
                              <a:solidFill>
                                <a:schemeClr val="accent2">
                                  <a:lumMod val="50000"/>
                                </a:schemeClr>
                              </a:solidFill>
                              <a:latin typeface="Cambria Math" panose="02040503050406030204" pitchFamily="18" charset="0"/>
                            </a:rPr>
                            <m:t>𝜌</m:t>
                          </m:r>
                          <m:sSub>
                            <m:sSubPr>
                              <m:ctrlPr>
                                <a:rPr lang="en-US" sz="7200" i="1">
                                  <a:solidFill>
                                    <a:schemeClr val="accent2">
                                      <a:lumMod val="50000"/>
                                    </a:schemeClr>
                                  </a:solidFill>
                                  <a:latin typeface="Cambria Math" panose="02040503050406030204" pitchFamily="18" charset="0"/>
                                </a:rPr>
                              </m:ctrlPr>
                            </m:sSubPr>
                            <m:e>
                              <m:r>
                                <a:rPr lang="en-US" sz="7200" i="1">
                                  <a:solidFill>
                                    <a:schemeClr val="accent2">
                                      <a:lumMod val="50000"/>
                                    </a:schemeClr>
                                  </a:solidFill>
                                  <a:latin typeface="Cambria Math" panose="02040503050406030204" pitchFamily="18" charset="0"/>
                                </a:rPr>
                                <m:t>𝑈</m:t>
                              </m:r>
                            </m:e>
                            <m:sub>
                              <m:r>
                                <a:rPr lang="en-US" sz="7200" i="1">
                                  <a:solidFill>
                                    <a:schemeClr val="accent2">
                                      <a:lumMod val="50000"/>
                                    </a:schemeClr>
                                  </a:solidFill>
                                  <a:latin typeface="Cambria Math" panose="02040503050406030204" pitchFamily="18" charset="0"/>
                                </a:rPr>
                                <m:t>0</m:t>
                              </m:r>
                            </m:sub>
                          </m:sSub>
                        </m:den>
                      </m:f>
                    </m:oMath>
                  </a14:m>
                  <a:r>
                    <a:rPr lang="en-US" sz="7200" dirty="0" smtClean="0">
                      <a:solidFill>
                        <a:schemeClr val="accent2">
                          <a:lumMod val="50000"/>
                        </a:schemeClr>
                      </a:solidFill>
                    </a:rPr>
                    <a:t>=</a:t>
                  </a:r>
                  <a14:m>
                    <m:oMath xmlns:m="http://schemas.openxmlformats.org/officeDocument/2006/math">
                      <m:f>
                        <m:fPr>
                          <m:ctrlPr>
                            <a:rPr lang="en-US" sz="7200" i="1">
                              <a:solidFill>
                                <a:schemeClr val="accent2">
                                  <a:lumMod val="50000"/>
                                </a:schemeClr>
                              </a:solidFill>
                              <a:latin typeface="Cambria Math" panose="02040503050406030204" pitchFamily="18" charset="0"/>
                            </a:rPr>
                          </m:ctrlPr>
                        </m:fPr>
                        <m:num>
                          <m:r>
                            <a:rPr lang="en-US" sz="7200" i="1">
                              <a:solidFill>
                                <a:schemeClr val="accent2">
                                  <a:lumMod val="50000"/>
                                </a:schemeClr>
                              </a:solidFill>
                              <a:latin typeface="Cambria Math" panose="02040503050406030204" pitchFamily="18" charset="0"/>
                            </a:rPr>
                            <m:t>𝐻</m:t>
                          </m:r>
                          <m:sSup>
                            <m:sSupPr>
                              <m:ctrlPr>
                                <a:rPr lang="en-US" sz="7200" i="1">
                                  <a:solidFill>
                                    <a:schemeClr val="accent2">
                                      <a:lumMod val="50000"/>
                                    </a:schemeClr>
                                  </a:solidFill>
                                  <a:latin typeface="Cambria Math" panose="02040503050406030204" pitchFamily="18" charset="0"/>
                                </a:rPr>
                              </m:ctrlPr>
                            </m:sSupPr>
                            <m:e>
                              <m:r>
                                <a:rPr lang="en-US" sz="7200" i="1">
                                  <a:solidFill>
                                    <a:schemeClr val="accent2">
                                      <a:lumMod val="50000"/>
                                    </a:schemeClr>
                                  </a:solidFill>
                                  <a:latin typeface="Cambria Math" panose="02040503050406030204" pitchFamily="18" charset="0"/>
                                </a:rPr>
                                <m:t>𝑎</m:t>
                              </m:r>
                            </m:e>
                            <m:sup>
                              <m:r>
                                <a:rPr lang="en-US" sz="7200" i="1">
                                  <a:solidFill>
                                    <a:schemeClr val="accent2">
                                      <a:lumMod val="50000"/>
                                    </a:schemeClr>
                                  </a:solidFill>
                                  <a:latin typeface="Cambria Math" panose="02040503050406030204" pitchFamily="18" charset="0"/>
                                </a:rPr>
                                <m:t>2</m:t>
                              </m:r>
                            </m:sup>
                          </m:sSup>
                        </m:num>
                        <m:den>
                          <m:r>
                            <a:rPr lang="en-US" sz="7200" i="1">
                              <a:solidFill>
                                <a:schemeClr val="accent2">
                                  <a:lumMod val="50000"/>
                                </a:schemeClr>
                              </a:solidFill>
                              <a:latin typeface="Cambria Math" panose="02040503050406030204" pitchFamily="18" charset="0"/>
                            </a:rPr>
                            <m:t>𝑅𝑒</m:t>
                          </m:r>
                        </m:den>
                      </m:f>
                    </m:oMath>
                  </a14:m>
                  <a:endParaRPr lang="en-US" sz="7200" dirty="0">
                    <a:solidFill>
                      <a:schemeClr val="accent2">
                        <a:lumMod val="50000"/>
                      </a:schemeClr>
                    </a:solidFill>
                  </a:endParaRPr>
                </a:p>
              </p:txBody>
            </p:sp>
          </mc:Choice>
          <mc:Fallback xmlns="">
            <p:sp>
              <p:nvSpPr>
                <p:cNvPr id="70" name="Rectangle 69"/>
                <p:cNvSpPr>
                  <a:spLocks noRot="1" noChangeAspect="1" noMove="1" noResize="1" noEditPoints="1" noAdjustHandles="1" noChangeArrowheads="1" noChangeShapeType="1" noTextEdit="1"/>
                </p:cNvSpPr>
                <p:nvPr/>
              </p:nvSpPr>
              <p:spPr>
                <a:xfrm>
                  <a:off x="2467601" y="3406481"/>
                  <a:ext cx="3711401" cy="1983043"/>
                </a:xfrm>
                <a:prstGeom prst="rect">
                  <a:avLst/>
                </a:prstGeom>
                <a:blipFill rotWithShape="0">
                  <a:blip r:embed="rId13"/>
                  <a:stretch>
                    <a:fillRect b="-4294"/>
                  </a:stretch>
                </a:blipFill>
              </p:spPr>
              <p:txBody>
                <a:bodyPr/>
                <a:lstStyle/>
                <a:p>
                  <a:r>
                    <a:rPr lang="en-US">
                      <a:noFill/>
                    </a:rPr>
                    <a:t> </a:t>
                  </a:r>
                </a:p>
              </p:txBody>
            </p:sp>
          </mc:Fallback>
        </mc:AlternateContent>
      </p:grpSp>
      <p:grpSp>
        <p:nvGrpSpPr>
          <p:cNvPr id="78" name="Group 77"/>
          <p:cNvGrpSpPr/>
          <p:nvPr/>
        </p:nvGrpSpPr>
        <p:grpSpPr>
          <a:xfrm>
            <a:off x="7112412" y="8179742"/>
            <a:ext cx="3657600" cy="3777082"/>
            <a:chOff x="3034787" y="3413935"/>
            <a:chExt cx="3657600" cy="3777082"/>
          </a:xfrm>
        </p:grpSpPr>
        <p:grpSp>
          <p:nvGrpSpPr>
            <p:cNvPr id="79" name="Group 78"/>
            <p:cNvGrpSpPr/>
            <p:nvPr/>
          </p:nvGrpSpPr>
          <p:grpSpPr>
            <a:xfrm>
              <a:off x="3034787" y="5929062"/>
              <a:ext cx="3657600" cy="1261955"/>
              <a:chOff x="3034787" y="5929062"/>
              <a:chExt cx="3657600" cy="1261955"/>
            </a:xfrm>
          </p:grpSpPr>
          <p:sp>
            <p:nvSpPr>
              <p:cNvPr id="81" name="AutoShape 25"/>
              <p:cNvSpPr>
                <a:spLocks/>
              </p:cNvSpPr>
              <p:nvPr/>
            </p:nvSpPr>
            <p:spPr bwMode="auto">
              <a:xfrm>
                <a:off x="3034787" y="6025808"/>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82" name="AutoShape 28"/>
                  <p:cNvSpPr>
                    <a:spLocks/>
                  </p:cNvSpPr>
                  <p:nvPr/>
                </p:nvSpPr>
                <p:spPr bwMode="auto">
                  <a:xfrm>
                    <a:off x="4406387" y="5929062"/>
                    <a:ext cx="1257717"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dirty="0" smtClean="0">
                              <a:solidFill>
                                <a:srgbClr val="FFFFFF"/>
                              </a:solidFill>
                              <a:latin typeface="Cambria Math" panose="02040503050406030204" pitchFamily="18" charset="0"/>
                              <a:cs typeface="Lato Regular"/>
                            </a:rPr>
                            <m:t>𝑃</m:t>
                          </m:r>
                          <m:r>
                            <a:rPr lang="en-US" sz="6600" b="0" i="1" dirty="0" smtClean="0">
                              <a:solidFill>
                                <a:srgbClr val="FFFFFF"/>
                              </a:solidFill>
                              <a:latin typeface="Cambria Math" panose="02040503050406030204" pitchFamily="18" charset="0"/>
                              <a:cs typeface="Lato Regular"/>
                            </a:rPr>
                            <m:t>𝑟</m:t>
                          </m:r>
                        </m:oMath>
                      </m:oMathPara>
                    </a14:m>
                    <a:endParaRPr lang="es-ES" sz="5400" dirty="0">
                      <a:latin typeface="Lato Regular"/>
                      <a:cs typeface="Lato Regular"/>
                    </a:endParaRPr>
                  </a:p>
                </p:txBody>
              </p:sp>
            </mc:Choice>
            <mc:Fallback xmlns="">
              <p:sp>
                <p:nvSpPr>
                  <p:cNvPr id="82" name="AutoShape 28"/>
                  <p:cNvSpPr>
                    <a:spLocks noRot="1" noChangeAspect="1" noMove="1" noResize="1" noEditPoints="1" noAdjustHandles="1" noChangeArrowheads="1" noChangeShapeType="1" noTextEdit="1"/>
                  </p:cNvSpPr>
                  <p:nvPr/>
                </p:nvSpPr>
                <p:spPr bwMode="auto">
                  <a:xfrm>
                    <a:off x="4406387" y="5929062"/>
                    <a:ext cx="1257717"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14"/>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Rectangle 79"/>
                <p:cNvSpPr/>
                <p:nvPr/>
              </p:nvSpPr>
              <p:spPr>
                <a:xfrm>
                  <a:off x="3722014" y="3413935"/>
                  <a:ext cx="2251963" cy="2303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6600" i="1" smtClean="0">
                                <a:solidFill>
                                  <a:schemeClr val="accent2">
                                    <a:lumMod val="50000"/>
                                  </a:schemeClr>
                                </a:solidFill>
                                <a:latin typeface="Cambria Math" panose="02040503050406030204" pitchFamily="18" charset="0"/>
                              </a:rPr>
                            </m:ctrlPr>
                          </m:fPr>
                          <m:num>
                            <m:r>
                              <a:rPr lang="en-US" sz="6600" i="1">
                                <a:solidFill>
                                  <a:schemeClr val="accent2">
                                    <a:lumMod val="50000"/>
                                  </a:schemeClr>
                                </a:solidFill>
                                <a:latin typeface="Cambria Math" panose="02040503050406030204" pitchFamily="18" charset="0"/>
                              </a:rPr>
                              <m:t>𝑘</m:t>
                            </m:r>
                          </m:num>
                          <m:den>
                            <m:r>
                              <a:rPr lang="en-US" sz="6600" i="1">
                                <a:solidFill>
                                  <a:schemeClr val="accent2">
                                    <a:lumMod val="50000"/>
                                  </a:schemeClr>
                                </a:solidFill>
                                <a:latin typeface="Cambria Math" panose="02040503050406030204" pitchFamily="18" charset="0"/>
                              </a:rPr>
                              <m:t>𝜌</m:t>
                            </m:r>
                            <m:sSub>
                              <m:sSubPr>
                                <m:ctrlPr>
                                  <a:rPr lang="en-US" sz="6600" i="1">
                                    <a:solidFill>
                                      <a:schemeClr val="accent2">
                                        <a:lumMod val="50000"/>
                                      </a:schemeClr>
                                    </a:solidFill>
                                    <a:latin typeface="Cambria Math" panose="02040503050406030204" pitchFamily="18" charset="0"/>
                                  </a:rPr>
                                </m:ctrlPr>
                              </m:sSubPr>
                              <m:e>
                                <m:r>
                                  <a:rPr lang="en-US" sz="6600" i="1">
                                    <a:solidFill>
                                      <a:schemeClr val="accent2">
                                        <a:lumMod val="50000"/>
                                      </a:schemeClr>
                                    </a:solidFill>
                                    <a:latin typeface="Cambria Math" panose="02040503050406030204" pitchFamily="18" charset="0"/>
                                  </a:rPr>
                                  <m:t>𝐶</m:t>
                                </m:r>
                              </m:e>
                              <m:sub>
                                <m:r>
                                  <a:rPr lang="en-US" sz="6600" i="1">
                                    <a:solidFill>
                                      <a:schemeClr val="accent2">
                                        <a:lumMod val="50000"/>
                                      </a:schemeClr>
                                    </a:solidFill>
                                    <a:latin typeface="Cambria Math" panose="02040503050406030204" pitchFamily="18" charset="0"/>
                                  </a:rPr>
                                  <m:t>𝑝</m:t>
                                </m:r>
                              </m:sub>
                            </m:sSub>
                            <m:r>
                              <a:rPr lang="en-US" sz="6600" i="1">
                                <a:solidFill>
                                  <a:schemeClr val="accent2">
                                    <a:lumMod val="50000"/>
                                  </a:schemeClr>
                                </a:solidFill>
                                <a:latin typeface="Cambria Math" panose="02040503050406030204" pitchFamily="18" charset="0"/>
                              </a:rPr>
                              <m:t>𝜈</m:t>
                            </m:r>
                          </m:den>
                        </m:f>
                      </m:oMath>
                    </m:oMathPara>
                  </a14:m>
                  <a:endParaRPr lang="en-US" sz="6600" dirty="0">
                    <a:solidFill>
                      <a:schemeClr val="accent2">
                        <a:lumMod val="50000"/>
                      </a:schemeClr>
                    </a:solidFill>
                  </a:endParaRPr>
                </a:p>
              </p:txBody>
            </p:sp>
          </mc:Choice>
          <mc:Fallback xmlns="">
            <p:sp>
              <p:nvSpPr>
                <p:cNvPr id="80" name="Rectangle 79"/>
                <p:cNvSpPr>
                  <a:spLocks noRot="1" noChangeAspect="1" noMove="1" noResize="1" noEditPoints="1" noAdjustHandles="1" noChangeArrowheads="1" noChangeShapeType="1" noTextEdit="1"/>
                </p:cNvSpPr>
                <p:nvPr/>
              </p:nvSpPr>
              <p:spPr>
                <a:xfrm>
                  <a:off x="3722014" y="3413935"/>
                  <a:ext cx="2251963" cy="2303836"/>
                </a:xfrm>
                <a:prstGeom prst="rect">
                  <a:avLst/>
                </a:prstGeom>
                <a:blipFill rotWithShape="0">
                  <a:blip r:embed="rId15"/>
                  <a:stretch>
                    <a:fillRect/>
                  </a:stretch>
                </a:blipFill>
              </p:spPr>
              <p:txBody>
                <a:bodyPr/>
                <a:lstStyle/>
                <a:p>
                  <a:r>
                    <a:rPr lang="en-US">
                      <a:noFill/>
                    </a:rPr>
                    <a:t> </a:t>
                  </a:r>
                </a:p>
              </p:txBody>
            </p:sp>
          </mc:Fallback>
        </mc:AlternateContent>
      </p:grpSp>
      <p:grpSp>
        <p:nvGrpSpPr>
          <p:cNvPr id="88" name="Group 87"/>
          <p:cNvGrpSpPr/>
          <p:nvPr/>
        </p:nvGrpSpPr>
        <p:grpSpPr>
          <a:xfrm>
            <a:off x="10919924" y="8007783"/>
            <a:ext cx="3657600" cy="3931718"/>
            <a:chOff x="3034787" y="3233636"/>
            <a:chExt cx="3657600" cy="3931718"/>
          </a:xfrm>
        </p:grpSpPr>
        <p:grpSp>
          <p:nvGrpSpPr>
            <p:cNvPr id="89" name="Group 88"/>
            <p:cNvGrpSpPr/>
            <p:nvPr/>
          </p:nvGrpSpPr>
          <p:grpSpPr>
            <a:xfrm>
              <a:off x="3034787" y="6000145"/>
              <a:ext cx="3657600" cy="1165209"/>
              <a:chOff x="3034787" y="6000145"/>
              <a:chExt cx="3657600" cy="1165209"/>
            </a:xfrm>
          </p:grpSpPr>
          <p:sp>
            <p:nvSpPr>
              <p:cNvPr id="91" name="AutoShape 25"/>
              <p:cNvSpPr>
                <a:spLocks/>
              </p:cNvSpPr>
              <p:nvPr/>
            </p:nvSpPr>
            <p:spPr bwMode="auto">
              <a:xfrm>
                <a:off x="3034787" y="6000145"/>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92" name="AutoShape 28"/>
                  <p:cNvSpPr>
                    <a:spLocks/>
                  </p:cNvSpPr>
                  <p:nvPr/>
                </p:nvSpPr>
                <p:spPr bwMode="auto">
                  <a:xfrm>
                    <a:off x="4287445" y="6013761"/>
                    <a:ext cx="1257973"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dirty="0" smtClean="0">
                              <a:solidFill>
                                <a:srgbClr val="FFFFFF"/>
                              </a:solidFill>
                              <a:latin typeface="Cambria Math" panose="02040503050406030204" pitchFamily="18" charset="0"/>
                              <a:cs typeface="Lato Regular"/>
                            </a:rPr>
                            <m:t>𝐸</m:t>
                          </m:r>
                          <m:r>
                            <a:rPr lang="en-US" sz="6600" b="0" i="1" dirty="0" smtClean="0">
                              <a:solidFill>
                                <a:srgbClr val="FFFFFF"/>
                              </a:solidFill>
                              <a:latin typeface="Cambria Math" panose="02040503050406030204" pitchFamily="18" charset="0"/>
                              <a:cs typeface="Lato Regular"/>
                            </a:rPr>
                            <m:t>𝑐</m:t>
                          </m:r>
                        </m:oMath>
                      </m:oMathPara>
                    </a14:m>
                    <a:endParaRPr lang="es-ES" sz="5400" dirty="0">
                      <a:latin typeface="Lato Regular"/>
                      <a:cs typeface="Lato Regular"/>
                    </a:endParaRPr>
                  </a:p>
                </p:txBody>
              </p:sp>
            </mc:Choice>
            <mc:Fallback xmlns="">
              <p:sp>
                <p:nvSpPr>
                  <p:cNvPr id="92" name="AutoShape 28"/>
                  <p:cNvSpPr>
                    <a:spLocks noRot="1" noChangeAspect="1" noMove="1" noResize="1" noEditPoints="1" noAdjustHandles="1" noChangeArrowheads="1" noChangeShapeType="1" noTextEdit="1"/>
                  </p:cNvSpPr>
                  <p:nvPr/>
                </p:nvSpPr>
                <p:spPr bwMode="auto">
                  <a:xfrm>
                    <a:off x="4287445" y="6013761"/>
                    <a:ext cx="1257973"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16"/>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0" name="Rectangle 89"/>
                <p:cNvSpPr/>
                <p:nvPr/>
              </p:nvSpPr>
              <p:spPr>
                <a:xfrm>
                  <a:off x="3894478" y="3233636"/>
                  <a:ext cx="2349233" cy="24294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6600" i="1" smtClean="0">
                                <a:solidFill>
                                  <a:schemeClr val="accent2">
                                    <a:lumMod val="50000"/>
                                  </a:schemeClr>
                                </a:solidFill>
                                <a:latin typeface="Cambria Math" panose="02040503050406030204" pitchFamily="18" charset="0"/>
                              </a:rPr>
                            </m:ctrlPr>
                          </m:fPr>
                          <m:num>
                            <m:sSubSup>
                              <m:sSubSupPr>
                                <m:ctrlPr>
                                  <a:rPr lang="en-US" sz="6600" i="1">
                                    <a:solidFill>
                                      <a:schemeClr val="accent2">
                                        <a:lumMod val="50000"/>
                                      </a:schemeClr>
                                    </a:solidFill>
                                    <a:latin typeface="Cambria Math" panose="02040503050406030204" pitchFamily="18" charset="0"/>
                                  </a:rPr>
                                </m:ctrlPr>
                              </m:sSubSupPr>
                              <m:e>
                                <m:r>
                                  <a:rPr lang="en-US" sz="6600" i="1">
                                    <a:solidFill>
                                      <a:schemeClr val="accent2">
                                        <a:lumMod val="50000"/>
                                      </a:schemeClr>
                                    </a:solidFill>
                                    <a:latin typeface="Cambria Math" panose="02040503050406030204" pitchFamily="18" charset="0"/>
                                  </a:rPr>
                                  <m:t>𝑈</m:t>
                                </m:r>
                              </m:e>
                              <m:sub>
                                <m:r>
                                  <a:rPr lang="en-US" sz="6600" i="1">
                                    <a:solidFill>
                                      <a:schemeClr val="accent2">
                                        <a:lumMod val="50000"/>
                                      </a:schemeClr>
                                    </a:solidFill>
                                    <a:latin typeface="Cambria Math" panose="02040503050406030204" pitchFamily="18" charset="0"/>
                                  </a:rPr>
                                  <m:t>0</m:t>
                                </m:r>
                              </m:sub>
                              <m:sup>
                                <m:r>
                                  <a:rPr lang="en-US" sz="6600" i="1">
                                    <a:solidFill>
                                      <a:schemeClr val="accent2">
                                        <a:lumMod val="50000"/>
                                      </a:schemeClr>
                                    </a:solidFill>
                                    <a:latin typeface="Cambria Math" panose="02040503050406030204" pitchFamily="18" charset="0"/>
                                  </a:rPr>
                                  <m:t>2</m:t>
                                </m:r>
                              </m:sup>
                            </m:sSubSup>
                          </m:num>
                          <m:den>
                            <m:sSub>
                              <m:sSubPr>
                                <m:ctrlPr>
                                  <a:rPr lang="en-US" sz="6600" i="1">
                                    <a:solidFill>
                                      <a:schemeClr val="accent2">
                                        <a:lumMod val="50000"/>
                                      </a:schemeClr>
                                    </a:solidFill>
                                    <a:latin typeface="Cambria Math" panose="02040503050406030204" pitchFamily="18" charset="0"/>
                                  </a:rPr>
                                </m:ctrlPr>
                              </m:sSubPr>
                              <m:e>
                                <m:r>
                                  <a:rPr lang="en-US" sz="6600" i="1">
                                    <a:solidFill>
                                      <a:schemeClr val="accent2">
                                        <a:lumMod val="50000"/>
                                      </a:schemeClr>
                                    </a:solidFill>
                                    <a:latin typeface="Cambria Math" panose="02040503050406030204" pitchFamily="18" charset="0"/>
                                  </a:rPr>
                                  <m:t>𝐶</m:t>
                                </m:r>
                              </m:e>
                              <m:sub>
                                <m:r>
                                  <a:rPr lang="en-US" sz="6600" i="1">
                                    <a:solidFill>
                                      <a:schemeClr val="accent2">
                                        <a:lumMod val="50000"/>
                                      </a:schemeClr>
                                    </a:solidFill>
                                    <a:latin typeface="Cambria Math" panose="02040503050406030204" pitchFamily="18" charset="0"/>
                                  </a:rPr>
                                  <m:t>𝑝</m:t>
                                </m:r>
                              </m:sub>
                            </m:sSub>
                            <m:r>
                              <a:rPr lang="en-US" sz="6600" i="1">
                                <a:solidFill>
                                  <a:schemeClr val="accent2">
                                    <a:lumMod val="50000"/>
                                  </a:schemeClr>
                                </a:solidFill>
                                <a:latin typeface="Cambria Math" panose="02040503050406030204" pitchFamily="18" charset="0"/>
                              </a:rPr>
                              <m:t>𝛥</m:t>
                            </m:r>
                            <m:r>
                              <a:rPr lang="en-US" sz="6600" i="1">
                                <a:solidFill>
                                  <a:schemeClr val="accent2">
                                    <a:lumMod val="50000"/>
                                  </a:schemeClr>
                                </a:solidFill>
                                <a:latin typeface="Cambria Math" panose="02040503050406030204" pitchFamily="18" charset="0"/>
                              </a:rPr>
                              <m:t>𝑇</m:t>
                            </m:r>
                          </m:den>
                        </m:f>
                      </m:oMath>
                    </m:oMathPara>
                  </a14:m>
                  <a:endParaRPr lang="en-US" sz="6600" dirty="0">
                    <a:solidFill>
                      <a:schemeClr val="accent2">
                        <a:lumMod val="50000"/>
                      </a:schemeClr>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3894478" y="3233636"/>
                  <a:ext cx="2349233" cy="2429448"/>
                </a:xfrm>
                <a:prstGeom prst="rect">
                  <a:avLst/>
                </a:prstGeom>
                <a:blipFill rotWithShape="0">
                  <a:blip r:embed="rId17"/>
                  <a:stretch>
                    <a:fillRect/>
                  </a:stretch>
                </a:blipFill>
              </p:spPr>
              <p:txBody>
                <a:bodyPr/>
                <a:lstStyle/>
                <a:p>
                  <a:r>
                    <a:rPr lang="en-US">
                      <a:noFill/>
                    </a:rPr>
                    <a:t> </a:t>
                  </a:r>
                </a:p>
              </p:txBody>
            </p:sp>
          </mc:Fallback>
        </mc:AlternateContent>
      </p:grpSp>
      <p:grpSp>
        <p:nvGrpSpPr>
          <p:cNvPr id="93" name="Group 92"/>
          <p:cNvGrpSpPr/>
          <p:nvPr/>
        </p:nvGrpSpPr>
        <p:grpSpPr>
          <a:xfrm>
            <a:off x="14728825" y="8254185"/>
            <a:ext cx="3657600" cy="3668770"/>
            <a:chOff x="2473655" y="3548912"/>
            <a:chExt cx="3657600" cy="3668770"/>
          </a:xfrm>
        </p:grpSpPr>
        <p:grpSp>
          <p:nvGrpSpPr>
            <p:cNvPr id="94" name="Group 93"/>
            <p:cNvGrpSpPr/>
            <p:nvPr/>
          </p:nvGrpSpPr>
          <p:grpSpPr>
            <a:xfrm>
              <a:off x="2473655" y="6036445"/>
              <a:ext cx="3657600" cy="1181237"/>
              <a:chOff x="2473655" y="6036445"/>
              <a:chExt cx="3657600" cy="1181237"/>
            </a:xfrm>
          </p:grpSpPr>
          <p:sp>
            <p:nvSpPr>
              <p:cNvPr id="96" name="AutoShape 25"/>
              <p:cNvSpPr>
                <a:spLocks/>
              </p:cNvSpPr>
              <p:nvPr/>
            </p:nvSpPr>
            <p:spPr bwMode="auto">
              <a:xfrm>
                <a:off x="2473655" y="6052473"/>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endParaRPr lang="es-ES" sz="1800">
                  <a:solidFill>
                    <a:srgbClr val="FFFFFF"/>
                  </a:solidFill>
                  <a:cs typeface="Lato" charset="0"/>
                </a:endParaRPr>
              </a:p>
            </p:txBody>
          </p:sp>
          <mc:AlternateContent xmlns:mc="http://schemas.openxmlformats.org/markup-compatibility/2006" xmlns:a14="http://schemas.microsoft.com/office/drawing/2010/main">
            <mc:Choice Requires="a14">
              <p:sp>
                <p:nvSpPr>
                  <p:cNvPr id="97" name="AutoShape 28"/>
                  <p:cNvSpPr>
                    <a:spLocks/>
                  </p:cNvSpPr>
                  <p:nvPr/>
                </p:nvSpPr>
                <p:spPr bwMode="auto">
                  <a:xfrm>
                    <a:off x="3926377" y="6036445"/>
                    <a:ext cx="1176219"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i="1" dirty="0" smtClean="0">
                              <a:solidFill>
                                <a:srgbClr val="FFFFFF"/>
                              </a:solidFill>
                              <a:latin typeface="Cambria Math" panose="02040503050406030204" pitchFamily="18" charset="0"/>
                              <a:cs typeface="Lato Regular"/>
                            </a:rPr>
                            <m:t>𝑆</m:t>
                          </m:r>
                          <m:r>
                            <a:rPr lang="en-US" sz="6600" b="0" i="1" dirty="0" smtClean="0">
                              <a:solidFill>
                                <a:srgbClr val="FFFFFF"/>
                              </a:solidFill>
                              <a:latin typeface="Cambria Math" panose="02040503050406030204" pitchFamily="18" charset="0"/>
                              <a:cs typeface="Lato Regular"/>
                            </a:rPr>
                            <m:t>𝑐</m:t>
                          </m:r>
                        </m:oMath>
                      </m:oMathPara>
                    </a14:m>
                    <a:endParaRPr lang="es-ES" sz="5400" dirty="0">
                      <a:latin typeface="Lato Regular"/>
                      <a:cs typeface="Lato Regular"/>
                    </a:endParaRPr>
                  </a:p>
                </p:txBody>
              </p:sp>
            </mc:Choice>
            <mc:Fallback xmlns="">
              <p:sp>
                <p:nvSpPr>
                  <p:cNvPr id="97" name="AutoShape 28"/>
                  <p:cNvSpPr>
                    <a:spLocks noRot="1" noChangeAspect="1" noMove="1" noResize="1" noEditPoints="1" noAdjustHandles="1" noChangeArrowheads="1" noChangeShapeType="1" noTextEdit="1"/>
                  </p:cNvSpPr>
                  <p:nvPr/>
                </p:nvSpPr>
                <p:spPr bwMode="auto">
                  <a:xfrm>
                    <a:off x="3926377" y="6036445"/>
                    <a:ext cx="1176219"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18"/>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5" name="Rectangle 94"/>
                <p:cNvSpPr/>
                <p:nvPr/>
              </p:nvSpPr>
              <p:spPr>
                <a:xfrm>
                  <a:off x="3909860" y="3548912"/>
                  <a:ext cx="876330" cy="1824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6600" i="1" smtClean="0">
                                <a:solidFill>
                                  <a:schemeClr val="accent2">
                                    <a:lumMod val="50000"/>
                                  </a:schemeClr>
                                </a:solidFill>
                                <a:latin typeface="Cambria Math" panose="02040503050406030204" pitchFamily="18" charset="0"/>
                              </a:rPr>
                            </m:ctrlPr>
                          </m:fPr>
                          <m:num>
                            <m:r>
                              <a:rPr lang="en-US" sz="6600" b="0" i="1" smtClean="0">
                                <a:solidFill>
                                  <a:schemeClr val="accent2">
                                    <a:lumMod val="50000"/>
                                  </a:schemeClr>
                                </a:solidFill>
                                <a:latin typeface="Cambria Math" panose="02040503050406030204" pitchFamily="18" charset="0"/>
                              </a:rPr>
                              <m:t>𝜈</m:t>
                            </m:r>
                          </m:num>
                          <m:den>
                            <m:r>
                              <m:rPr>
                                <m:sty m:val="p"/>
                              </m:rPr>
                              <a:rPr lang="en-US" sz="6600" b="0" i="0" smtClean="0">
                                <a:solidFill>
                                  <a:schemeClr val="accent2">
                                    <a:lumMod val="50000"/>
                                  </a:schemeClr>
                                </a:solidFill>
                                <a:latin typeface="Cambria Math" panose="02040503050406030204" pitchFamily="18" charset="0"/>
                              </a:rPr>
                              <m:t>Γ</m:t>
                            </m:r>
                          </m:den>
                        </m:f>
                      </m:oMath>
                    </m:oMathPara>
                  </a14:m>
                  <a:endParaRPr lang="en-US" sz="6600" dirty="0">
                    <a:solidFill>
                      <a:schemeClr val="accent2">
                        <a:lumMod val="50000"/>
                      </a:schemeClr>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3909860" y="3548912"/>
                  <a:ext cx="876330" cy="1824795"/>
                </a:xfrm>
                <a:prstGeom prst="rect">
                  <a:avLst/>
                </a:prstGeom>
                <a:blipFill rotWithShape="0">
                  <a:blip r:embed="rId19"/>
                  <a:stretch>
                    <a:fillRect/>
                  </a:stretch>
                </a:blipFill>
              </p:spPr>
              <p:txBody>
                <a:bodyPr/>
                <a:lstStyle/>
                <a:p>
                  <a:r>
                    <a:rPr lang="en-US">
                      <a:noFill/>
                    </a:rPr>
                    <a:t> </a:t>
                  </a:r>
                </a:p>
              </p:txBody>
            </p:sp>
          </mc:Fallback>
        </mc:AlternateContent>
      </p:grpSp>
      <p:grpSp>
        <p:nvGrpSpPr>
          <p:cNvPr id="98" name="Group 97"/>
          <p:cNvGrpSpPr/>
          <p:nvPr/>
        </p:nvGrpSpPr>
        <p:grpSpPr>
          <a:xfrm>
            <a:off x="18513682" y="8329192"/>
            <a:ext cx="3720377" cy="3578591"/>
            <a:chOff x="2972010" y="3665141"/>
            <a:chExt cx="3720377" cy="3578591"/>
          </a:xfrm>
        </p:grpSpPr>
        <p:grpSp>
          <p:nvGrpSpPr>
            <p:cNvPr id="99" name="Group 98"/>
            <p:cNvGrpSpPr/>
            <p:nvPr/>
          </p:nvGrpSpPr>
          <p:grpSpPr>
            <a:xfrm>
              <a:off x="3034787" y="6078523"/>
              <a:ext cx="3657600" cy="1165209"/>
              <a:chOff x="3034787" y="6078523"/>
              <a:chExt cx="3657600" cy="1165209"/>
            </a:xfrm>
          </p:grpSpPr>
          <p:sp>
            <p:nvSpPr>
              <p:cNvPr id="101" name="AutoShape 25"/>
              <p:cNvSpPr>
                <a:spLocks/>
              </p:cNvSpPr>
              <p:nvPr/>
            </p:nvSpPr>
            <p:spPr bwMode="auto">
              <a:xfrm>
                <a:off x="3034787" y="6078523"/>
                <a:ext cx="3657600" cy="1165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solidFill>
              <a:ln>
                <a:noFill/>
              </a:ln>
              <a:effectLst/>
              <a:extLst/>
            </p:spPr>
            <p:txBody>
              <a:bodyPr lIns="45719" tIns="45719" rIns="45719" bIns="45719" anchor="ctr"/>
              <a:lstStyle/>
              <a:p>
                <a:pPr defTabSz="914377">
                  <a:defRPr/>
                </a:pPr>
                <a:r>
                  <a:rPr lang="es-ES" sz="1800" dirty="0" smtClean="0">
                    <a:solidFill>
                      <a:srgbClr val="FFFFFF"/>
                    </a:solidFill>
                    <a:cs typeface="Lato" charset="0"/>
                  </a:rPr>
                  <a:t>.</a:t>
                </a:r>
                <a:endParaRPr lang="es-ES" sz="1800" dirty="0">
                  <a:solidFill>
                    <a:srgbClr val="FFFFFF"/>
                  </a:solidFill>
                  <a:cs typeface="Lato" charset="0"/>
                </a:endParaRPr>
              </a:p>
            </p:txBody>
          </p:sp>
          <mc:AlternateContent xmlns:mc="http://schemas.openxmlformats.org/markup-compatibility/2006" xmlns:a14="http://schemas.microsoft.com/office/drawing/2010/main">
            <mc:Choice Requires="a14">
              <p:sp>
                <p:nvSpPr>
                  <p:cNvPr id="102" name="AutoShape 28"/>
                  <p:cNvSpPr>
                    <a:spLocks/>
                  </p:cNvSpPr>
                  <p:nvPr/>
                </p:nvSpPr>
                <p:spPr bwMode="auto">
                  <a:xfrm>
                    <a:off x="4232573" y="6092140"/>
                    <a:ext cx="1440138"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wrap="none" lIns="38100" tIns="38100" rIns="38100" bIns="38100" anchor="ctr">
                    <a:spAutoFit/>
                  </a:bodyPr>
                  <a:lstStyle/>
                  <a:p>
                    <a:pPr algn="ctr">
                      <a:defRPr/>
                    </a:pPr>
                    <a14:m>
                      <m:oMathPara xmlns:m="http://schemas.openxmlformats.org/officeDocument/2006/math">
                        <m:oMathParaPr>
                          <m:jc m:val="centerGroup"/>
                        </m:oMathParaPr>
                        <m:oMath xmlns:m="http://schemas.openxmlformats.org/officeDocument/2006/math">
                          <m:r>
                            <a:rPr lang="en-US" sz="6600" b="0" i="1" dirty="0" smtClean="0">
                              <a:solidFill>
                                <a:srgbClr val="FFFFFF"/>
                              </a:solidFill>
                              <a:latin typeface="Cambria Math" panose="02040503050406030204" pitchFamily="18" charset="0"/>
                              <a:cs typeface="Lato Regular"/>
                            </a:rPr>
                            <m:t>𝑁𝑢</m:t>
                          </m:r>
                        </m:oMath>
                      </m:oMathPara>
                    </a14:m>
                    <a:endParaRPr lang="es-ES" sz="5400" dirty="0">
                      <a:latin typeface="Lato Regular"/>
                      <a:cs typeface="Lato Regular"/>
                    </a:endParaRPr>
                  </a:p>
                </p:txBody>
              </p:sp>
            </mc:Choice>
            <mc:Fallback xmlns="">
              <p:sp>
                <p:nvSpPr>
                  <p:cNvPr id="102" name="AutoShape 28"/>
                  <p:cNvSpPr>
                    <a:spLocks noRot="1" noChangeAspect="1" noMove="1" noResize="1" noEditPoints="1" noAdjustHandles="1" noChangeArrowheads="1" noChangeShapeType="1" noTextEdit="1"/>
                  </p:cNvSpPr>
                  <p:nvPr/>
                </p:nvSpPr>
                <p:spPr bwMode="auto">
                  <a:xfrm>
                    <a:off x="4232573" y="6092140"/>
                    <a:ext cx="1440138" cy="1092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rotWithShape="0">
                    <a:blip r:embed="rId20"/>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0" name="Rectangle 99"/>
                <p:cNvSpPr/>
                <p:nvPr/>
              </p:nvSpPr>
              <p:spPr>
                <a:xfrm>
                  <a:off x="2972010" y="3665141"/>
                  <a:ext cx="3720377" cy="1906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b="0" i="1" smtClean="0">
                                <a:solidFill>
                                  <a:schemeClr val="accent2">
                                    <a:lumMod val="50000"/>
                                  </a:schemeClr>
                                </a:solidFill>
                                <a:latin typeface="Cambria Math" panose="02040503050406030204" pitchFamily="18" charset="0"/>
                              </a:rPr>
                            </m:ctrlPr>
                          </m:fPr>
                          <m:num>
                            <m:r>
                              <a:rPr lang="en-US" sz="5400" i="1">
                                <a:solidFill>
                                  <a:schemeClr val="accent2">
                                    <a:lumMod val="50000"/>
                                  </a:schemeClr>
                                </a:solidFill>
                                <a:latin typeface="Cambria Math" panose="02040503050406030204" pitchFamily="18" charset="0"/>
                              </a:rPr>
                              <m:t>−</m:t>
                            </m:r>
                            <m:r>
                              <a:rPr lang="en-US" sz="5400" b="0" i="1" smtClean="0">
                                <a:solidFill>
                                  <a:schemeClr val="accent2">
                                    <a:lumMod val="50000"/>
                                  </a:schemeClr>
                                </a:solidFill>
                                <a:latin typeface="Cambria Math" panose="02040503050406030204" pitchFamily="18" charset="0"/>
                              </a:rPr>
                              <m:t>𝐿</m:t>
                            </m:r>
                          </m:num>
                          <m:den>
                            <m:sSub>
                              <m:sSubPr>
                                <m:ctrlPr>
                                  <a:rPr lang="en-US" sz="5400" b="0" i="1" smtClean="0">
                                    <a:solidFill>
                                      <a:schemeClr val="accent2">
                                        <a:lumMod val="50000"/>
                                      </a:schemeClr>
                                    </a:solidFill>
                                    <a:latin typeface="Cambria Math" panose="02040503050406030204" pitchFamily="18" charset="0"/>
                                  </a:rPr>
                                </m:ctrlPr>
                              </m:sSubPr>
                              <m:e>
                                <m:r>
                                  <a:rPr lang="en-US" sz="5400" b="0" i="1" smtClean="0">
                                    <a:solidFill>
                                      <a:schemeClr val="accent2">
                                        <a:lumMod val="50000"/>
                                      </a:schemeClr>
                                    </a:solidFill>
                                    <a:latin typeface="Cambria Math" panose="02040503050406030204" pitchFamily="18" charset="0"/>
                                  </a:rPr>
                                  <m:t>𝑇</m:t>
                                </m:r>
                              </m:e>
                              <m:sub>
                                <m:r>
                                  <a:rPr lang="en-US" sz="5400" b="0" i="1" smtClean="0">
                                    <a:solidFill>
                                      <a:schemeClr val="accent2">
                                        <a:lumMod val="50000"/>
                                      </a:schemeClr>
                                    </a:solidFill>
                                    <a:latin typeface="Cambria Math" panose="02040503050406030204" pitchFamily="18" charset="0"/>
                                  </a:rPr>
                                  <m:t>𝑓</m:t>
                                </m:r>
                              </m:sub>
                            </m:sSub>
                            <m:r>
                              <a:rPr lang="en-US" sz="5400" b="0" i="1" smtClean="0">
                                <a:solidFill>
                                  <a:schemeClr val="accent2">
                                    <a:lumMod val="50000"/>
                                  </a:schemeClr>
                                </a:solidFill>
                                <a:latin typeface="Cambria Math" panose="02040503050406030204" pitchFamily="18" charset="0"/>
                              </a:rPr>
                              <m:t>−</m:t>
                            </m:r>
                            <m:sSub>
                              <m:sSubPr>
                                <m:ctrlPr>
                                  <a:rPr lang="en-US" sz="5400" b="0" i="1" smtClean="0">
                                    <a:solidFill>
                                      <a:schemeClr val="accent2">
                                        <a:lumMod val="50000"/>
                                      </a:schemeClr>
                                    </a:solidFill>
                                    <a:latin typeface="Cambria Math" panose="02040503050406030204" pitchFamily="18" charset="0"/>
                                  </a:rPr>
                                </m:ctrlPr>
                              </m:sSubPr>
                              <m:e>
                                <m:r>
                                  <a:rPr lang="en-US" sz="5400" b="0" i="1" smtClean="0">
                                    <a:solidFill>
                                      <a:schemeClr val="accent2">
                                        <a:lumMod val="50000"/>
                                      </a:schemeClr>
                                    </a:solidFill>
                                    <a:latin typeface="Cambria Math" panose="02040503050406030204" pitchFamily="18" charset="0"/>
                                  </a:rPr>
                                  <m:t>𝑇</m:t>
                                </m:r>
                              </m:e>
                              <m:sub>
                                <m:r>
                                  <a:rPr lang="en-US" sz="5400" b="0" i="1" smtClean="0">
                                    <a:solidFill>
                                      <a:schemeClr val="accent2">
                                        <a:lumMod val="50000"/>
                                      </a:schemeClr>
                                    </a:solidFill>
                                    <a:latin typeface="Cambria Math" panose="02040503050406030204" pitchFamily="18" charset="0"/>
                                  </a:rPr>
                                  <m:t>𝑤</m:t>
                                </m:r>
                              </m:sub>
                            </m:sSub>
                          </m:den>
                        </m:f>
                        <m:f>
                          <m:fPr>
                            <m:ctrlPr>
                              <a:rPr lang="en-US" sz="5400" b="0" i="1" smtClean="0">
                                <a:solidFill>
                                  <a:schemeClr val="accent2">
                                    <a:lumMod val="50000"/>
                                  </a:schemeClr>
                                </a:solidFill>
                                <a:latin typeface="Cambria Math" panose="02040503050406030204" pitchFamily="18" charset="0"/>
                              </a:rPr>
                            </m:ctrlPr>
                          </m:fPr>
                          <m:num>
                            <m:r>
                              <a:rPr lang="en-US" sz="5400" i="1">
                                <a:solidFill>
                                  <a:schemeClr val="accent2">
                                    <a:lumMod val="50000"/>
                                  </a:schemeClr>
                                </a:solidFill>
                                <a:latin typeface="Cambria Math" panose="02040503050406030204" pitchFamily="18" charset="0"/>
                              </a:rPr>
                              <m:t>𝜕</m:t>
                            </m:r>
                            <m:r>
                              <a:rPr lang="en-US" sz="5400" i="1">
                                <a:solidFill>
                                  <a:schemeClr val="accent2">
                                    <a:lumMod val="50000"/>
                                  </a:schemeClr>
                                </a:solidFill>
                                <a:latin typeface="Cambria Math" panose="02040503050406030204" pitchFamily="18" charset="0"/>
                              </a:rPr>
                              <m:t>𝑇</m:t>
                            </m:r>
                            <m:r>
                              <m:rPr>
                                <m:nor/>
                              </m:rPr>
                              <a:rPr lang="en-US" sz="5400" dirty="0">
                                <a:solidFill>
                                  <a:schemeClr val="accent2">
                                    <a:lumMod val="50000"/>
                                  </a:schemeClr>
                                </a:solidFill>
                              </a:rPr>
                              <m:t> </m:t>
                            </m:r>
                          </m:num>
                          <m:den>
                            <m:r>
                              <a:rPr lang="en-US" sz="5400" b="0" i="1" smtClean="0">
                                <a:solidFill>
                                  <a:schemeClr val="accent2">
                                    <a:lumMod val="50000"/>
                                  </a:schemeClr>
                                </a:solidFill>
                                <a:latin typeface="Cambria Math" panose="02040503050406030204" pitchFamily="18" charset="0"/>
                              </a:rPr>
                              <m:t>𝜕</m:t>
                            </m:r>
                            <m:r>
                              <a:rPr lang="en-US" sz="5400" b="0" i="1" smtClean="0">
                                <a:solidFill>
                                  <a:schemeClr val="accent2">
                                    <a:lumMod val="50000"/>
                                  </a:schemeClr>
                                </a:solidFill>
                                <a:latin typeface="Cambria Math" panose="02040503050406030204" pitchFamily="18" charset="0"/>
                              </a:rPr>
                              <m:t>𝑛</m:t>
                            </m:r>
                          </m:den>
                        </m:f>
                      </m:oMath>
                    </m:oMathPara>
                  </a14:m>
                  <a:endParaRPr lang="en-US" sz="5400" dirty="0">
                    <a:solidFill>
                      <a:schemeClr val="accent2">
                        <a:lumMod val="50000"/>
                      </a:schemeClr>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2972010" y="3665141"/>
                  <a:ext cx="3720377" cy="1906612"/>
                </a:xfrm>
                <a:prstGeom prst="rect">
                  <a:avLst/>
                </a:prstGeom>
                <a:blipFill rotWithShape="0">
                  <a:blip r:embed="rId2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54638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981" y="3201272"/>
            <a:ext cx="14234217" cy="9724811"/>
            <a:chOff x="-24981" y="3201272"/>
            <a:chExt cx="14234217" cy="9724811"/>
          </a:xfrm>
        </p:grpSpPr>
        <p:pic>
          <p:nvPicPr>
            <p:cNvPr id="12" name="Picture 11"/>
            <p:cNvPicPr>
              <a:picLocks noChangeAspect="1"/>
            </p:cNvPicPr>
            <p:nvPr/>
          </p:nvPicPr>
          <p:blipFill>
            <a:blip r:embed="rId2"/>
            <a:stretch>
              <a:fillRect/>
            </a:stretch>
          </p:blipFill>
          <p:spPr>
            <a:xfrm>
              <a:off x="-24981" y="3201272"/>
              <a:ext cx="14234217" cy="6145490"/>
            </a:xfrm>
            <a:prstGeom prst="rect">
              <a:avLst/>
            </a:prstGeom>
          </p:spPr>
        </p:pic>
        <p:pic>
          <p:nvPicPr>
            <p:cNvPr id="13" name="Picture 12"/>
            <p:cNvPicPr>
              <a:picLocks noChangeAspect="1"/>
            </p:cNvPicPr>
            <p:nvPr/>
          </p:nvPicPr>
          <p:blipFill>
            <a:blip r:embed="rId3"/>
            <a:stretch>
              <a:fillRect/>
            </a:stretch>
          </p:blipFill>
          <p:spPr>
            <a:xfrm>
              <a:off x="1031511" y="9677622"/>
              <a:ext cx="7071270" cy="1552230"/>
            </a:xfrm>
            <a:prstGeom prst="rect">
              <a:avLst/>
            </a:prstGeom>
          </p:spPr>
        </p:pic>
        <p:pic>
          <p:nvPicPr>
            <p:cNvPr id="14" name="Picture 13"/>
            <p:cNvPicPr>
              <a:picLocks noChangeAspect="1"/>
            </p:cNvPicPr>
            <p:nvPr/>
          </p:nvPicPr>
          <p:blipFill>
            <a:blip r:embed="rId4"/>
            <a:stretch>
              <a:fillRect/>
            </a:stretch>
          </p:blipFill>
          <p:spPr>
            <a:xfrm>
              <a:off x="945394" y="11560712"/>
              <a:ext cx="8043276" cy="1365371"/>
            </a:xfrm>
            <a:prstGeom prst="rect">
              <a:avLst/>
            </a:prstGeom>
          </p:spPr>
        </p:pic>
      </p:grpSp>
      <p:sp>
        <p:nvSpPr>
          <p:cNvPr id="10" name="TextBox 9"/>
          <p:cNvSpPr txBox="1"/>
          <p:nvPr/>
        </p:nvSpPr>
        <p:spPr>
          <a:xfrm>
            <a:off x="4967032" y="987321"/>
            <a:ext cx="3356688" cy="474489"/>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Geometry</a:t>
            </a:r>
            <a:endParaRPr lang="en-US" sz="2700" b="1" dirty="0">
              <a:solidFill>
                <a:schemeClr val="accent1"/>
              </a:solidFill>
              <a:latin typeface="Lato" panose="020F0502020204030203" pitchFamily="34" charset="0"/>
            </a:endParaRPr>
          </a:p>
        </p:txBody>
      </p:sp>
      <p:grpSp>
        <p:nvGrpSpPr>
          <p:cNvPr id="49" name="Group 48"/>
          <p:cNvGrpSpPr/>
          <p:nvPr/>
        </p:nvGrpSpPr>
        <p:grpSpPr>
          <a:xfrm>
            <a:off x="13952554" y="-64285"/>
            <a:ext cx="10425096" cy="13836319"/>
            <a:chOff x="14003406" y="-152422"/>
            <a:chExt cx="10425096" cy="13836319"/>
          </a:xfrm>
        </p:grpSpPr>
        <p:sp>
          <p:nvSpPr>
            <p:cNvPr id="47" name="Rectangle 46"/>
            <p:cNvSpPr>
              <a:spLocks noChangeAspect="1"/>
            </p:cNvSpPr>
            <p:nvPr/>
          </p:nvSpPr>
          <p:spPr>
            <a:xfrm rot="16200000">
              <a:off x="12297794" y="1553190"/>
              <a:ext cx="13836319" cy="1042509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14011678" y="5192580"/>
              <a:ext cx="10416824" cy="156776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
            <p:cNvSpPr>
              <a:spLocks/>
            </p:cNvSpPr>
            <p:nvPr/>
          </p:nvSpPr>
          <p:spPr bwMode="auto">
            <a:xfrm>
              <a:off x="14704684" y="513231"/>
              <a:ext cx="9360096" cy="3693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smtClean="0">
                  <a:solidFill>
                    <a:schemeClr val="bg1"/>
                  </a:solidFill>
                  <a:ea typeface="Adobe Ming Std L" panose="02020300000000000000" pitchFamily="18" charset="-128"/>
                </a:rPr>
                <a:t>The </a:t>
              </a:r>
              <a:r>
                <a:rPr lang="en-US" sz="6000" dirty="0">
                  <a:solidFill>
                    <a:schemeClr val="bg1"/>
                  </a:solidFill>
                  <a:ea typeface="Adobe Ming Std L" panose="02020300000000000000" pitchFamily="18" charset="-128"/>
                </a:rPr>
                <a:t>Effects of Two Parallel </a:t>
              </a:r>
              <a:r>
                <a:rPr lang="en-US" sz="6000" dirty="0" smtClean="0">
                  <a:solidFill>
                    <a:schemeClr val="bg1"/>
                  </a:solidFill>
                  <a:ea typeface="Adobe Ming Std L" panose="02020300000000000000" pitchFamily="18" charset="-128"/>
                </a:rPr>
                <a:t>Wires MG field on </a:t>
              </a:r>
              <a:r>
                <a:rPr lang="en-US" sz="6000" dirty="0">
                  <a:solidFill>
                    <a:schemeClr val="bg1"/>
                  </a:solidFill>
                  <a:ea typeface="Adobe Ming Std L" panose="02020300000000000000" pitchFamily="18" charset="-128"/>
                </a:rPr>
                <a:t>Heat </a:t>
              </a:r>
              <a:r>
                <a:rPr lang="en-US" sz="6000" dirty="0" smtClean="0">
                  <a:solidFill>
                    <a:schemeClr val="bg1"/>
                  </a:solidFill>
                  <a:ea typeface="Adobe Ming Std L" panose="02020300000000000000" pitchFamily="18" charset="-128"/>
                </a:rPr>
                <a:t>&amp; Fluid Flow in </a:t>
              </a:r>
              <a:r>
                <a:rPr lang="en-US" sz="6000" dirty="0">
                  <a:solidFill>
                    <a:schemeClr val="bg1"/>
                  </a:solidFill>
                  <a:ea typeface="Adobe Ming Std L" panose="02020300000000000000" pitchFamily="18" charset="-128"/>
                </a:rPr>
                <a:t>Aneurysm Using </a:t>
              </a:r>
              <a:r>
                <a:rPr lang="en-US" sz="6000" dirty="0" err="1">
                  <a:solidFill>
                    <a:schemeClr val="bg1"/>
                  </a:solidFill>
                  <a:ea typeface="Adobe Ming Std L" panose="02020300000000000000" pitchFamily="18" charset="-128"/>
                </a:rPr>
                <a:t>FHD</a:t>
              </a:r>
              <a:endParaRPr lang="en-US" sz="5800" dirty="0">
                <a:solidFill>
                  <a:schemeClr val="bg1"/>
                </a:solidFill>
                <a:latin typeface="Lato Regular"/>
                <a:ea typeface="ＭＳ Ｐゴシック" charset="0"/>
                <a:cs typeface="Lato Regular"/>
                <a:sym typeface="Bebas Neue" charset="0"/>
              </a:endParaRPr>
            </a:p>
          </p:txBody>
        </p:sp>
        <p:sp>
          <p:nvSpPr>
            <p:cNvPr id="16" name="TextBox 15"/>
            <p:cNvSpPr txBox="1"/>
            <p:nvPr/>
          </p:nvSpPr>
          <p:spPr>
            <a:xfrm>
              <a:off x="14755877" y="125537"/>
              <a:ext cx="1395703" cy="474489"/>
            </a:xfrm>
            <a:prstGeom prst="rect">
              <a:avLst/>
            </a:prstGeom>
            <a:noFill/>
          </p:spPr>
          <p:txBody>
            <a:bodyPr wrap="none" lIns="0" tIns="0" rIns="0" bIns="0" rtlCol="0">
              <a:spAutoFit/>
            </a:bodyPr>
            <a:lstStyle/>
            <a:p>
              <a:pPr>
                <a:lnSpc>
                  <a:spcPts val="3733"/>
                </a:lnSpc>
                <a:spcAft>
                  <a:spcPts val="3199"/>
                </a:spcAft>
              </a:pPr>
              <a:r>
                <a:rPr lang="en-US" sz="2700" b="1" dirty="0" smtClean="0">
                  <a:solidFill>
                    <a:schemeClr val="bg1"/>
                  </a:solidFill>
                  <a:latin typeface="Lato" panose="020F0502020204030203" pitchFamily="34" charset="0"/>
                </a:rPr>
                <a:t>Problem 1</a:t>
              </a:r>
              <a:endParaRPr lang="en-US" sz="2700" b="1" dirty="0">
                <a:solidFill>
                  <a:schemeClr val="bg1"/>
                </a:solidFill>
                <a:latin typeface="Lato" panose="020F0502020204030203" pitchFamily="34" charset="0"/>
              </a:endParaRPr>
            </a:p>
          </p:txBody>
        </p:sp>
        <p:sp>
          <p:nvSpPr>
            <p:cNvPr id="17" name="Rectangle 16"/>
            <p:cNvSpPr/>
            <p:nvPr/>
          </p:nvSpPr>
          <p:spPr>
            <a:xfrm>
              <a:off x="14695076" y="4304642"/>
              <a:ext cx="9479988" cy="86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9" name="Group 18"/>
            <p:cNvGrpSpPr/>
            <p:nvPr/>
          </p:nvGrpSpPr>
          <p:grpSpPr>
            <a:xfrm>
              <a:off x="14938441" y="5556886"/>
              <a:ext cx="747169" cy="610227"/>
              <a:chOff x="11707403" y="7861444"/>
              <a:chExt cx="953415" cy="778672"/>
            </a:xfrm>
          </p:grpSpPr>
          <p:sp>
            <p:nvSpPr>
              <p:cNvPr id="20"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21"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22"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23" name="TextBox 22"/>
            <p:cNvSpPr txBox="1"/>
            <p:nvPr/>
          </p:nvSpPr>
          <p:spPr>
            <a:xfrm>
              <a:off x="16282953" y="5678307"/>
              <a:ext cx="2032608"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Geometry</a:t>
              </a:r>
              <a:endParaRPr lang="en-US" sz="2700" b="1" dirty="0">
                <a:solidFill>
                  <a:schemeClr val="bg1"/>
                </a:solidFill>
                <a:latin typeface="Lato" panose="020F0502020204030203" pitchFamily="34" charset="0"/>
              </a:endParaRPr>
            </a:p>
          </p:txBody>
        </p:sp>
        <p:sp>
          <p:nvSpPr>
            <p:cNvPr id="30" name="Rectangle 29"/>
            <p:cNvSpPr/>
            <p:nvPr/>
          </p:nvSpPr>
          <p:spPr>
            <a:xfrm>
              <a:off x="14887250" y="6901301"/>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24" name="Group 23"/>
            <p:cNvGrpSpPr/>
            <p:nvPr/>
          </p:nvGrpSpPr>
          <p:grpSpPr>
            <a:xfrm>
              <a:off x="15024025" y="7049474"/>
              <a:ext cx="765387" cy="767985"/>
              <a:chOff x="11793053" y="7077096"/>
              <a:chExt cx="940330" cy="943523"/>
            </a:xfrm>
          </p:grpSpPr>
          <p:sp>
            <p:nvSpPr>
              <p:cNvPr id="25"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6"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7"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8"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9"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1" name="TextBox 30"/>
            <p:cNvSpPr txBox="1"/>
            <p:nvPr/>
          </p:nvSpPr>
          <p:spPr>
            <a:xfrm>
              <a:off x="16171110" y="7231788"/>
              <a:ext cx="396974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Boundary condition</a:t>
              </a:r>
              <a:endParaRPr lang="en-US" sz="4000" b="1" dirty="0">
                <a:solidFill>
                  <a:schemeClr val="bg1"/>
                </a:solidFill>
                <a:latin typeface="Lato" panose="020F0502020204030203" pitchFamily="34" charset="0"/>
              </a:endParaRPr>
            </a:p>
          </p:txBody>
        </p:sp>
        <p:sp>
          <p:nvSpPr>
            <p:cNvPr id="38" name="Rectangle 37"/>
            <p:cNvSpPr/>
            <p:nvPr/>
          </p:nvSpPr>
          <p:spPr>
            <a:xfrm>
              <a:off x="14918360" y="8479455"/>
              <a:ext cx="1070739" cy="1071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2" name="Group 31"/>
            <p:cNvGrpSpPr/>
            <p:nvPr/>
          </p:nvGrpSpPr>
          <p:grpSpPr>
            <a:xfrm>
              <a:off x="15024025" y="8664439"/>
              <a:ext cx="765387" cy="767985"/>
              <a:chOff x="11793053" y="7077096"/>
              <a:chExt cx="940330" cy="943523"/>
            </a:xfrm>
          </p:grpSpPr>
          <p:sp>
            <p:nvSpPr>
              <p:cNvPr id="3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3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3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9" name="TextBox 38"/>
            <p:cNvSpPr txBox="1"/>
            <p:nvPr/>
          </p:nvSpPr>
          <p:spPr>
            <a:xfrm>
              <a:off x="16489894" y="8748960"/>
              <a:ext cx="2683427" cy="491288"/>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 schemes</a:t>
              </a:r>
              <a:endParaRPr lang="en-US" sz="4000" b="1" dirty="0">
                <a:solidFill>
                  <a:schemeClr val="bg1"/>
                </a:solidFill>
                <a:latin typeface="Lato" panose="020F0502020204030203" pitchFamily="34" charset="0"/>
              </a:endParaRPr>
            </a:p>
          </p:txBody>
        </p:sp>
        <p:grpSp>
          <p:nvGrpSpPr>
            <p:cNvPr id="40" name="Group 39"/>
            <p:cNvGrpSpPr/>
            <p:nvPr/>
          </p:nvGrpSpPr>
          <p:grpSpPr>
            <a:xfrm>
              <a:off x="14974997" y="10335793"/>
              <a:ext cx="765387" cy="767985"/>
              <a:chOff x="11793053" y="7077096"/>
              <a:chExt cx="940330" cy="943523"/>
            </a:xfrm>
          </p:grpSpPr>
          <p:sp>
            <p:nvSpPr>
              <p:cNvPr id="41"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42"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43"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4"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5"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46" name="TextBox 45"/>
            <p:cNvSpPr txBox="1"/>
            <p:nvPr/>
          </p:nvSpPr>
          <p:spPr>
            <a:xfrm>
              <a:off x="16582105" y="10478104"/>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sp>
        <p:nvSpPr>
          <p:cNvPr id="83" name="Oval 82"/>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13</a:t>
            </a:r>
            <a:endParaRPr lang="en-US" sz="2000" b="1" dirty="0">
              <a:solidFill>
                <a:schemeClr val="bg1"/>
              </a:solidFill>
            </a:endParaRPr>
          </a:p>
        </p:txBody>
      </p:sp>
    </p:spTree>
    <p:extLst>
      <p:ext uri="{BB962C8B-B14F-4D97-AF65-F5344CB8AC3E}">
        <p14:creationId xmlns:p14="http://schemas.microsoft.com/office/powerpoint/2010/main" val="1035321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2" fill="hold" nodeType="clickEffect">
                                  <p:stCondLst>
                                    <p:cond delay="0"/>
                                  </p:stCondLst>
                                  <p:childTnLst>
                                    <p:anim calcmode="lin" valueType="num">
                                      <p:cBhvr additive="base">
                                        <p:cTn id="27" dur="500"/>
                                        <p:tgtEl>
                                          <p:spTgt spid="49"/>
                                        </p:tgtEl>
                                        <p:attrNameLst>
                                          <p:attrName>ppt_x</p:attrName>
                                        </p:attrNameLst>
                                      </p:cBhvr>
                                      <p:tavLst>
                                        <p:tav tm="0">
                                          <p:val>
                                            <p:strVal val="ppt_x"/>
                                          </p:val>
                                        </p:tav>
                                        <p:tav tm="100000">
                                          <p:val>
                                            <p:strVal val="1+ppt_w/2"/>
                                          </p:val>
                                        </p:tav>
                                      </p:tavLst>
                                    </p:anim>
                                    <p:anim calcmode="lin" valueType="num">
                                      <p:cBhvr additive="base">
                                        <p:cTn id="28" dur="500"/>
                                        <p:tgtEl>
                                          <p:spTgt spid="49"/>
                                        </p:tgtEl>
                                        <p:attrNameLst>
                                          <p:attrName>ppt_y</p:attrName>
                                        </p:attrNameLst>
                                      </p:cBhvr>
                                      <p:tavLst>
                                        <p:tav tm="0">
                                          <p:val>
                                            <p:strVal val="ppt_y"/>
                                          </p:val>
                                        </p:tav>
                                        <p:tav tm="100000">
                                          <p:val>
                                            <p:strVal val="ppt_y"/>
                                          </p:val>
                                        </p:tav>
                                      </p:tavLst>
                                    </p:anim>
                                    <p:set>
                                      <p:cBhvr>
                                        <p:cTn id="29"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21218985" y="0"/>
            <a:ext cx="3214398" cy="13718551"/>
            <a:chOff x="21218985" y="0"/>
            <a:chExt cx="3214398" cy="13718551"/>
          </a:xfrm>
        </p:grpSpPr>
        <p:grpSp>
          <p:nvGrpSpPr>
            <p:cNvPr id="50" name="Group 49"/>
            <p:cNvGrpSpPr/>
            <p:nvPr/>
          </p:nvGrpSpPr>
          <p:grpSpPr>
            <a:xfrm>
              <a:off x="21218985" y="0"/>
              <a:ext cx="3214398" cy="13718551"/>
              <a:chOff x="21194881" y="-2552"/>
              <a:chExt cx="3214398" cy="13718551"/>
            </a:xfrm>
          </p:grpSpPr>
          <p:grpSp>
            <p:nvGrpSpPr>
              <p:cNvPr id="8" name="Group 7"/>
              <p:cNvGrpSpPr/>
              <p:nvPr/>
            </p:nvGrpSpPr>
            <p:grpSpPr>
              <a:xfrm>
                <a:off x="21194881" y="-2552"/>
                <a:ext cx="3214398" cy="13718551"/>
                <a:chOff x="18677309" y="109770"/>
                <a:chExt cx="3214398" cy="13718551"/>
              </a:xfrm>
            </p:grpSpPr>
            <p:sp>
              <p:nvSpPr>
                <p:cNvPr id="30" name="Rectangle 29"/>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7" name="Group 6"/>
                <p:cNvGrpSpPr/>
                <p:nvPr/>
              </p:nvGrpSpPr>
              <p:grpSpPr>
                <a:xfrm>
                  <a:off x="18677309" y="109770"/>
                  <a:ext cx="3214398" cy="13718551"/>
                  <a:chOff x="21228987" y="-144243"/>
                  <a:chExt cx="3214398" cy="13718551"/>
                </a:xfrm>
              </p:grpSpPr>
              <p:grpSp>
                <p:nvGrpSpPr>
                  <p:cNvPr id="4" name="Group 3"/>
                  <p:cNvGrpSpPr/>
                  <p:nvPr/>
                </p:nvGrpSpPr>
                <p:grpSpPr>
                  <a:xfrm>
                    <a:off x="21228987" y="-144243"/>
                    <a:ext cx="3214398" cy="13718551"/>
                    <a:chOff x="21228987" y="-144243"/>
                    <a:chExt cx="3214398" cy="13718551"/>
                  </a:xfrm>
                </p:grpSpPr>
                <p:sp>
                  <p:nvSpPr>
                    <p:cNvPr id="47" name="Rectangle 46"/>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17" name="Rectangle 16"/>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4" name="Group 23"/>
                  <p:cNvGrpSpPr/>
                  <p:nvPr/>
                </p:nvGrpSpPr>
                <p:grpSpPr>
                  <a:xfrm>
                    <a:off x="21679462" y="6457538"/>
                    <a:ext cx="765387" cy="767985"/>
                    <a:chOff x="11793053" y="7077096"/>
                    <a:chExt cx="940330" cy="943523"/>
                  </a:xfrm>
                </p:grpSpPr>
                <p:sp>
                  <p:nvSpPr>
                    <p:cNvPr id="25"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6"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7"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8"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9"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1" name="TextBox 30"/>
                  <p:cNvSpPr txBox="1"/>
                  <p:nvPr/>
                </p:nvSpPr>
                <p:spPr>
                  <a:xfrm>
                    <a:off x="22860290" y="6664021"/>
                    <a:ext cx="775469"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4000" b="1" dirty="0">
                      <a:solidFill>
                        <a:schemeClr val="bg1"/>
                      </a:solidFill>
                      <a:latin typeface="Lato" panose="020F0502020204030203" pitchFamily="34" charset="0"/>
                    </a:endParaRPr>
                  </a:p>
                </p:txBody>
              </p:sp>
              <p:grpSp>
                <p:nvGrpSpPr>
                  <p:cNvPr id="32" name="Group 31"/>
                  <p:cNvGrpSpPr/>
                  <p:nvPr/>
                </p:nvGrpSpPr>
                <p:grpSpPr>
                  <a:xfrm>
                    <a:off x="21658821" y="8521559"/>
                    <a:ext cx="765387" cy="767985"/>
                    <a:chOff x="11793053" y="7077096"/>
                    <a:chExt cx="940330" cy="943523"/>
                  </a:xfrm>
                </p:grpSpPr>
                <p:sp>
                  <p:nvSpPr>
                    <p:cNvPr id="3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3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3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9" name="TextBox 38"/>
                  <p:cNvSpPr txBox="1"/>
                  <p:nvPr/>
                </p:nvSpPr>
                <p:spPr>
                  <a:xfrm>
                    <a:off x="22915403" y="8615292"/>
                    <a:ext cx="807913" cy="491288"/>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endParaRPr lang="en-US" sz="4000" b="1" dirty="0">
                      <a:solidFill>
                        <a:schemeClr val="bg1"/>
                      </a:solidFill>
                      <a:latin typeface="Lato" panose="020F0502020204030203" pitchFamily="34" charset="0"/>
                    </a:endParaRPr>
                  </a:p>
                </p:txBody>
              </p:sp>
              <p:grpSp>
                <p:nvGrpSpPr>
                  <p:cNvPr id="40" name="Group 39"/>
                  <p:cNvGrpSpPr/>
                  <p:nvPr/>
                </p:nvGrpSpPr>
                <p:grpSpPr>
                  <a:xfrm>
                    <a:off x="21684924" y="10511842"/>
                    <a:ext cx="765387" cy="767985"/>
                    <a:chOff x="11793053" y="7077096"/>
                    <a:chExt cx="940330" cy="943523"/>
                  </a:xfrm>
                </p:grpSpPr>
                <p:sp>
                  <p:nvSpPr>
                    <p:cNvPr id="41"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42"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43"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4"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5"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46" name="TextBox 45"/>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49" name="Rectangle 48"/>
              <p:cNvSpPr/>
              <p:nvPr/>
            </p:nvSpPr>
            <p:spPr>
              <a:xfrm>
                <a:off x="21197190" y="6065678"/>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52" name="Group 51"/>
            <p:cNvGrpSpPr/>
            <p:nvPr/>
          </p:nvGrpSpPr>
          <p:grpSpPr>
            <a:xfrm>
              <a:off x="21842752" y="4723465"/>
              <a:ext cx="714562" cy="645713"/>
              <a:chOff x="11707403" y="7861444"/>
              <a:chExt cx="953415" cy="778672"/>
            </a:xfrm>
          </p:grpSpPr>
          <p:sp>
            <p:nvSpPr>
              <p:cNvPr id="53"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54"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55"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nvGrpSpPr>
            <p:cNvPr id="56" name="Group 55"/>
            <p:cNvGrpSpPr/>
            <p:nvPr/>
          </p:nvGrpSpPr>
          <p:grpSpPr>
            <a:xfrm>
              <a:off x="21823567" y="6469504"/>
              <a:ext cx="765387" cy="767985"/>
              <a:chOff x="11793053" y="7077096"/>
              <a:chExt cx="940330" cy="943523"/>
            </a:xfrm>
          </p:grpSpPr>
          <p:sp>
            <p:nvSpPr>
              <p:cNvPr id="57"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58"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59"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0"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62" name="TextBox 61"/>
            <p:cNvSpPr txBox="1"/>
            <p:nvPr/>
          </p:nvSpPr>
          <p:spPr>
            <a:xfrm>
              <a:off x="23023158" y="6624789"/>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125" name="Group 124"/>
          <p:cNvGrpSpPr/>
          <p:nvPr/>
        </p:nvGrpSpPr>
        <p:grpSpPr>
          <a:xfrm>
            <a:off x="1479647" y="1054630"/>
            <a:ext cx="12960044" cy="10704494"/>
            <a:chOff x="1479647" y="1054630"/>
            <a:chExt cx="12960044" cy="10704494"/>
          </a:xfrm>
        </p:grpSpPr>
        <p:sp>
          <p:nvSpPr>
            <p:cNvPr id="10" name="TextBox 9"/>
            <p:cNvSpPr txBox="1"/>
            <p:nvPr/>
          </p:nvSpPr>
          <p:spPr>
            <a:xfrm>
              <a:off x="7470539" y="1054630"/>
              <a:ext cx="6969152" cy="579326"/>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Boundary Conditions</a:t>
              </a:r>
              <a:endParaRPr lang="en-US" sz="2700" b="1" dirty="0">
                <a:solidFill>
                  <a:schemeClr val="accent1"/>
                </a:solidFill>
                <a:latin typeface="Lato" panose="020F0502020204030203" pitchFamily="34" charset="0"/>
              </a:endParaRPr>
            </a:p>
          </p:txBody>
        </p:sp>
        <p:sp>
          <p:nvSpPr>
            <p:cNvPr id="108" name="TextBox 107"/>
            <p:cNvSpPr txBox="1"/>
            <p:nvPr/>
          </p:nvSpPr>
          <p:spPr>
            <a:xfrm>
              <a:off x="1979784" y="3414112"/>
              <a:ext cx="1404039" cy="538674"/>
            </a:xfrm>
            <a:prstGeom prst="rect">
              <a:avLst/>
            </a:prstGeom>
            <a:noFill/>
          </p:spPr>
          <p:txBody>
            <a:bodyPr wrap="non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Inlet:</a:t>
              </a:r>
              <a:endParaRPr lang="en-US" sz="2000" b="1" dirty="0">
                <a:solidFill>
                  <a:schemeClr val="accent1"/>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111" name="Rectangle 110"/>
                <p:cNvSpPr/>
                <p:nvPr/>
              </p:nvSpPr>
              <p:spPr>
                <a:xfrm>
                  <a:off x="4158759" y="2278309"/>
                  <a:ext cx="4879797"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accent2">
                                <a:lumMod val="50000"/>
                              </a:schemeClr>
                            </a:solidFill>
                            <a:latin typeface="Cambria Math" panose="02040503050406030204" pitchFamily="18" charset="0"/>
                          </a:rPr>
                          <m:t>𝑢</m:t>
                        </m:r>
                        <m:d>
                          <m:dPr>
                            <m:ctrlPr>
                              <a:rPr lang="en-US" sz="4000" i="1">
                                <a:solidFill>
                                  <a:schemeClr val="accent2">
                                    <a:lumMod val="50000"/>
                                  </a:schemeClr>
                                </a:solidFill>
                                <a:latin typeface="Cambria Math" panose="02040503050406030204" pitchFamily="18" charset="0"/>
                              </a:rPr>
                            </m:ctrlPr>
                          </m:dPr>
                          <m:e>
                            <m:r>
                              <a:rPr lang="en-US" sz="4000" i="1">
                                <a:solidFill>
                                  <a:schemeClr val="accent2">
                                    <a:lumMod val="50000"/>
                                  </a:schemeClr>
                                </a:solidFill>
                                <a:latin typeface="Cambria Math" panose="02040503050406030204" pitchFamily="18" charset="0"/>
                              </a:rPr>
                              <m:t>𝑦</m:t>
                            </m:r>
                          </m:e>
                        </m:d>
                        <m:r>
                          <a:rPr lang="en-US" sz="4000" i="0">
                            <a:solidFill>
                              <a:schemeClr val="accent2">
                                <a:lumMod val="50000"/>
                              </a:schemeClr>
                            </a:solidFill>
                            <a:latin typeface="Cambria Math" panose="02040503050406030204" pitchFamily="18" charset="0"/>
                          </a:rPr>
                          <m:t>=</m:t>
                        </m:r>
                        <m:r>
                          <a:rPr lang="en-US" sz="4000" i="0">
                            <a:solidFill>
                              <a:schemeClr val="accent2">
                                <a:lumMod val="50000"/>
                              </a:schemeClr>
                            </a:solidFill>
                            <a:latin typeface="Cambria Math" panose="02040503050406030204" pitchFamily="18" charset="0"/>
                          </a:rPr>
                          <m:t>4</m:t>
                        </m:r>
                        <m:sSub>
                          <m:sSubPr>
                            <m:ctrlPr>
                              <a:rPr lang="en-US" sz="4000" i="1">
                                <a:solidFill>
                                  <a:schemeClr val="accent2">
                                    <a:lumMod val="50000"/>
                                  </a:schemeClr>
                                </a:solidFill>
                                <a:latin typeface="Cambria Math" panose="02040503050406030204" pitchFamily="18" charset="0"/>
                              </a:rPr>
                            </m:ctrlPr>
                          </m:sSubPr>
                          <m:e>
                            <m:r>
                              <a:rPr lang="en-US" sz="4000" i="1">
                                <a:solidFill>
                                  <a:schemeClr val="accent2">
                                    <a:lumMod val="50000"/>
                                  </a:schemeClr>
                                </a:solidFill>
                                <a:latin typeface="Cambria Math" panose="02040503050406030204" pitchFamily="18" charset="0"/>
                              </a:rPr>
                              <m:t>𝑈</m:t>
                            </m:r>
                          </m:e>
                          <m:sub>
                            <m:r>
                              <a:rPr lang="en-US" sz="4000" i="0">
                                <a:solidFill>
                                  <a:schemeClr val="accent2">
                                    <a:lumMod val="50000"/>
                                  </a:schemeClr>
                                </a:solidFill>
                                <a:latin typeface="Cambria Math" panose="02040503050406030204" pitchFamily="18" charset="0"/>
                              </a:rPr>
                              <m:t>∞</m:t>
                            </m:r>
                          </m:sub>
                        </m:sSub>
                        <m:d>
                          <m:dPr>
                            <m:ctrlPr>
                              <a:rPr lang="en-US" sz="4000" i="1">
                                <a:solidFill>
                                  <a:schemeClr val="accent2">
                                    <a:lumMod val="50000"/>
                                  </a:schemeClr>
                                </a:solidFill>
                                <a:latin typeface="Cambria Math" panose="02040503050406030204" pitchFamily="18" charset="0"/>
                              </a:rPr>
                            </m:ctrlPr>
                          </m:dPr>
                          <m:e>
                            <m:r>
                              <a:rPr lang="en-US" sz="4000" i="1">
                                <a:solidFill>
                                  <a:schemeClr val="accent2">
                                    <a:lumMod val="50000"/>
                                  </a:schemeClr>
                                </a:solidFill>
                                <a:latin typeface="Cambria Math" panose="02040503050406030204" pitchFamily="18" charset="0"/>
                              </a:rPr>
                              <m:t>𝑦</m:t>
                            </m:r>
                            <m:r>
                              <a:rPr lang="en-US" sz="4000" i="0">
                                <a:solidFill>
                                  <a:schemeClr val="accent2">
                                    <a:lumMod val="50000"/>
                                  </a:schemeClr>
                                </a:solidFill>
                                <a:latin typeface="Cambria Math" panose="02040503050406030204" pitchFamily="18" charset="0"/>
                              </a:rPr>
                              <m:t>−</m:t>
                            </m:r>
                            <m:sSup>
                              <m:sSupPr>
                                <m:ctrlPr>
                                  <a:rPr lang="en-US" sz="4000" i="1">
                                    <a:solidFill>
                                      <a:schemeClr val="accent2">
                                        <a:lumMod val="50000"/>
                                      </a:schemeClr>
                                    </a:solidFill>
                                    <a:latin typeface="Cambria Math" panose="02040503050406030204" pitchFamily="18" charset="0"/>
                                  </a:rPr>
                                </m:ctrlPr>
                              </m:sSupPr>
                              <m:e>
                                <m:r>
                                  <a:rPr lang="en-US" sz="4000" i="1">
                                    <a:solidFill>
                                      <a:schemeClr val="accent2">
                                        <a:lumMod val="50000"/>
                                      </a:schemeClr>
                                    </a:solidFill>
                                    <a:latin typeface="Cambria Math" panose="02040503050406030204" pitchFamily="18" charset="0"/>
                                  </a:rPr>
                                  <m:t>𝑦</m:t>
                                </m:r>
                              </m:e>
                              <m:sup>
                                <m:r>
                                  <a:rPr lang="en-US" sz="4000" i="0">
                                    <a:solidFill>
                                      <a:schemeClr val="accent2">
                                        <a:lumMod val="50000"/>
                                      </a:schemeClr>
                                    </a:solidFill>
                                    <a:latin typeface="Cambria Math" panose="02040503050406030204" pitchFamily="18" charset="0"/>
                                  </a:rPr>
                                  <m:t>2</m:t>
                                </m:r>
                              </m:sup>
                            </m:sSup>
                          </m:e>
                        </m:d>
                      </m:oMath>
                    </m:oMathPara>
                  </a14:m>
                  <a:endParaRPr lang="en-US" sz="4000" dirty="0">
                    <a:solidFill>
                      <a:schemeClr val="accent2">
                        <a:lumMod val="50000"/>
                      </a:schemeClr>
                    </a:solidFill>
                  </a:endParaRPr>
                </a:p>
              </p:txBody>
            </p:sp>
          </mc:Choice>
          <mc:Fallback xmlns="">
            <p:sp>
              <p:nvSpPr>
                <p:cNvPr id="111" name="Rectangle 110"/>
                <p:cNvSpPr>
                  <a:spLocks noRot="1" noChangeAspect="1" noMove="1" noResize="1" noEditPoints="1" noAdjustHandles="1" noChangeArrowheads="1" noChangeShapeType="1" noTextEdit="1"/>
                </p:cNvSpPr>
                <p:nvPr/>
              </p:nvSpPr>
              <p:spPr>
                <a:xfrm>
                  <a:off x="4158759" y="2278309"/>
                  <a:ext cx="4879797" cy="70788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4158759" y="3307382"/>
                  <a:ext cx="441236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accent2">
                                    <a:lumMod val="50000"/>
                                  </a:schemeClr>
                                </a:solidFill>
                                <a:latin typeface="Cambria Math" panose="02040503050406030204" pitchFamily="18" charset="0"/>
                              </a:rPr>
                            </m:ctrlPr>
                          </m:dPr>
                          <m:e>
                            <m:r>
                              <a:rPr lang="en-US" i="1">
                                <a:solidFill>
                                  <a:schemeClr val="accent2">
                                    <a:lumMod val="50000"/>
                                  </a:schemeClr>
                                </a:solidFill>
                                <a:latin typeface="Cambria Math" panose="02040503050406030204" pitchFamily="18" charset="0"/>
                              </a:rPr>
                              <m:t>𝑇</m:t>
                            </m:r>
                            <m:d>
                              <m:dPr>
                                <m:ctrlPr>
                                  <a:rPr lang="en-US" i="1">
                                    <a:solidFill>
                                      <a:schemeClr val="accent2">
                                        <a:lumMod val="50000"/>
                                      </a:schemeClr>
                                    </a:solidFill>
                                    <a:latin typeface="Cambria Math" panose="02040503050406030204" pitchFamily="18" charset="0"/>
                                  </a:rPr>
                                </m:ctrlPr>
                              </m:dPr>
                              <m:e>
                                <m:r>
                                  <a:rPr lang="en-US" i="1">
                                    <a:solidFill>
                                      <a:schemeClr val="accent2">
                                        <a:lumMod val="50000"/>
                                      </a:schemeClr>
                                    </a:solidFill>
                                    <a:latin typeface="Cambria Math" panose="02040503050406030204" pitchFamily="18" charset="0"/>
                                  </a:rPr>
                                  <m:t>𝑦</m:t>
                                </m:r>
                              </m:e>
                            </m:d>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4</m:t>
                            </m:r>
                            <m:sSub>
                              <m:sSubPr>
                                <m:ctrlPr>
                                  <a:rPr lang="en-US" i="1">
                                    <a:solidFill>
                                      <a:schemeClr val="accent2">
                                        <a:lumMod val="50000"/>
                                      </a:schemeClr>
                                    </a:solidFill>
                                    <a:latin typeface="Cambria Math" panose="02040503050406030204" pitchFamily="18" charset="0"/>
                                  </a:rPr>
                                </m:ctrlPr>
                              </m:sSubPr>
                              <m:e>
                                <m:r>
                                  <a:rPr lang="en-US" i="1">
                                    <a:solidFill>
                                      <a:schemeClr val="accent2">
                                        <a:lumMod val="50000"/>
                                      </a:schemeClr>
                                    </a:solidFill>
                                    <a:latin typeface="Cambria Math" panose="02040503050406030204" pitchFamily="18" charset="0"/>
                                  </a:rPr>
                                  <m:t>𝑇</m:t>
                                </m:r>
                              </m:e>
                              <m:sub>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 </m:t>
                                </m:r>
                              </m:sub>
                            </m:sSub>
                            <m:r>
                              <a:rPr lang="en-US" i="0">
                                <a:solidFill>
                                  <a:schemeClr val="accent2">
                                    <a:lumMod val="50000"/>
                                  </a:schemeClr>
                                </a:solidFill>
                                <a:latin typeface="Cambria Math" panose="02040503050406030204" pitchFamily="18" charset="0"/>
                              </a:rPr>
                              <m:t>(</m:t>
                            </m:r>
                            <m:r>
                              <a:rPr lang="en-US" i="1">
                                <a:solidFill>
                                  <a:schemeClr val="accent2">
                                    <a:lumMod val="50000"/>
                                  </a:schemeClr>
                                </a:solidFill>
                                <a:latin typeface="Cambria Math" panose="02040503050406030204" pitchFamily="18" charset="0"/>
                              </a:rPr>
                              <m:t>𝑦</m:t>
                            </m:r>
                            <m:r>
                              <a:rPr lang="en-US" i="0">
                                <a:solidFill>
                                  <a:schemeClr val="accent2">
                                    <a:lumMod val="50000"/>
                                  </a:schemeClr>
                                </a:solidFill>
                                <a:latin typeface="Cambria Math" panose="02040503050406030204" pitchFamily="18" charset="0"/>
                              </a:rPr>
                              <m:t>−</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𝑦</m:t>
                                </m:r>
                              </m:e>
                              <m:sup>
                                <m:r>
                                  <a:rPr lang="en-US" i="0">
                                    <a:solidFill>
                                      <a:schemeClr val="accent2">
                                        <a:lumMod val="50000"/>
                                      </a:schemeClr>
                                    </a:solidFill>
                                    <a:latin typeface="Cambria Math" panose="02040503050406030204" pitchFamily="18" charset="0"/>
                                  </a:rPr>
                                  <m:t>2</m:t>
                                </m:r>
                              </m:sup>
                            </m:sSup>
                          </m:e>
                        </m:d>
                      </m:oMath>
                    </m:oMathPara>
                  </a14:m>
                  <a:endParaRPr lang="en-US" dirty="0">
                    <a:solidFill>
                      <a:schemeClr val="accent2">
                        <a:lumMod val="50000"/>
                      </a:schemeClr>
                    </a:solidFill>
                  </a:endParaRPr>
                </a:p>
              </p:txBody>
            </p:sp>
          </mc:Choice>
          <mc:Fallback xmlns="">
            <p:sp>
              <p:nvSpPr>
                <p:cNvPr id="112" name="Rectangle 111"/>
                <p:cNvSpPr>
                  <a:spLocks noRot="1" noChangeAspect="1" noMove="1" noResize="1" noEditPoints="1" noAdjustHandles="1" noChangeArrowheads="1" noChangeShapeType="1" noTextEdit="1"/>
                </p:cNvSpPr>
                <p:nvPr/>
              </p:nvSpPr>
              <p:spPr>
                <a:xfrm>
                  <a:off x="4158759" y="3307382"/>
                  <a:ext cx="4412362"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4158759" y="4313756"/>
                  <a:ext cx="27188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𝑝</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𝑛</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3" name="Rectangle 112"/>
                <p:cNvSpPr>
                  <a:spLocks noRot="1" noChangeAspect="1" noMove="1" noResize="1" noEditPoints="1" noAdjustHandles="1" noChangeArrowheads="1" noChangeShapeType="1" noTextEdit="1"/>
                </p:cNvSpPr>
                <p:nvPr/>
              </p:nvSpPr>
              <p:spPr>
                <a:xfrm>
                  <a:off x="4158759" y="4313756"/>
                  <a:ext cx="2718885" cy="646331"/>
                </a:xfrm>
                <a:prstGeom prst="rect">
                  <a:avLst/>
                </a:prstGeom>
                <a:blipFill rotWithShape="0">
                  <a:blip r:embed="rId4"/>
                  <a:stretch>
                    <a:fillRect/>
                  </a:stretch>
                </a:blipFill>
              </p:spPr>
              <p:txBody>
                <a:bodyPr/>
                <a:lstStyle/>
                <a:p>
                  <a:r>
                    <a:rPr lang="en-US">
                      <a:noFill/>
                    </a:rPr>
                    <a:t> </a:t>
                  </a:r>
                </a:p>
              </p:txBody>
            </p:sp>
          </mc:Fallback>
        </mc:AlternateContent>
        <p:sp>
          <p:nvSpPr>
            <p:cNvPr id="114" name="TextBox 113"/>
            <p:cNvSpPr txBox="1"/>
            <p:nvPr/>
          </p:nvSpPr>
          <p:spPr>
            <a:xfrm>
              <a:off x="1479647" y="6840188"/>
              <a:ext cx="1904176" cy="474489"/>
            </a:xfrm>
            <a:prstGeom prst="rect">
              <a:avLst/>
            </a:prstGeom>
            <a:noFill/>
          </p:spPr>
          <p:txBody>
            <a:bodyPr wrap="non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Outlet:</a:t>
              </a:r>
              <a:endParaRPr lang="en-US" sz="2000" b="1" dirty="0">
                <a:solidFill>
                  <a:schemeClr val="accent1"/>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115" name="Rectangle 114"/>
                <p:cNvSpPr/>
                <p:nvPr/>
              </p:nvSpPr>
              <p:spPr>
                <a:xfrm>
                  <a:off x="4209573" y="6457217"/>
                  <a:ext cx="261725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𝑢</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𝑥</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5" name="Rectangle 114"/>
                <p:cNvSpPr>
                  <a:spLocks noRot="1" noChangeAspect="1" noMove="1" noResize="1" noEditPoints="1" noAdjustHandles="1" noChangeArrowheads="1" noChangeShapeType="1" noTextEdit="1"/>
                </p:cNvSpPr>
                <p:nvPr/>
              </p:nvSpPr>
              <p:spPr>
                <a:xfrm>
                  <a:off x="4209573" y="6457217"/>
                  <a:ext cx="2617255"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4158759" y="7382631"/>
                  <a:ext cx="262526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𝑇</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𝑥</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6" name="Rectangle 115"/>
                <p:cNvSpPr>
                  <a:spLocks noRot="1" noChangeAspect="1" noMove="1" noResize="1" noEditPoints="1" noAdjustHandles="1" noChangeArrowheads="1" noChangeShapeType="1" noTextEdit="1"/>
                </p:cNvSpPr>
                <p:nvPr/>
              </p:nvSpPr>
              <p:spPr>
                <a:xfrm>
                  <a:off x="4158759" y="7382631"/>
                  <a:ext cx="2625269" cy="64633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4252375" y="8198073"/>
                  <a:ext cx="143263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𝑝</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7" name="Rectangle 116"/>
                <p:cNvSpPr>
                  <a:spLocks noRot="1" noChangeAspect="1" noMove="1" noResize="1" noEditPoints="1" noAdjustHandles="1" noChangeArrowheads="1" noChangeShapeType="1" noTextEdit="1"/>
                </p:cNvSpPr>
                <p:nvPr/>
              </p:nvSpPr>
              <p:spPr>
                <a:xfrm>
                  <a:off x="4252375" y="8198073"/>
                  <a:ext cx="1432635" cy="64633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p:cNvSpPr/>
                <p:nvPr/>
              </p:nvSpPr>
              <p:spPr>
                <a:xfrm>
                  <a:off x="4209573" y="9526092"/>
                  <a:ext cx="144513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𝑢</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8" name="Rectangle 117"/>
                <p:cNvSpPr>
                  <a:spLocks noRot="1" noChangeAspect="1" noMove="1" noResize="1" noEditPoints="1" noAdjustHandles="1" noChangeArrowheads="1" noChangeShapeType="1" noTextEdit="1"/>
                </p:cNvSpPr>
                <p:nvPr/>
              </p:nvSpPr>
              <p:spPr>
                <a:xfrm>
                  <a:off x="4209573" y="9526092"/>
                  <a:ext cx="1445139" cy="64633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8792998" y="2309086"/>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9" name="Rectangle 118"/>
                <p:cNvSpPr>
                  <a:spLocks noRot="1" noChangeAspect="1" noMove="1" noResize="1" noEditPoints="1" noAdjustHandles="1" noChangeArrowheads="1" noChangeShapeType="1" noTextEdit="1"/>
                </p:cNvSpPr>
                <p:nvPr/>
              </p:nvSpPr>
              <p:spPr>
                <a:xfrm>
                  <a:off x="8792998" y="2309086"/>
                  <a:ext cx="2553007"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6653404" y="6431101"/>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0" name="Rectangle 119"/>
                <p:cNvSpPr>
                  <a:spLocks noRot="1" noChangeAspect="1" noMove="1" noResize="1" noEditPoints="1" noAdjustHandles="1" noChangeArrowheads="1" noChangeShapeType="1" noTextEdit="1"/>
                </p:cNvSpPr>
                <p:nvPr/>
              </p:nvSpPr>
              <p:spPr>
                <a:xfrm>
                  <a:off x="6653404" y="6431101"/>
                  <a:ext cx="2553007" cy="64633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5376900" y="9526091"/>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5376900" y="9526091"/>
                  <a:ext cx="2553007" cy="646331"/>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4158759" y="10290413"/>
                  <a:ext cx="171271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𝑇</m:t>
                        </m:r>
                        <m:r>
                          <a:rPr lang="en-US" i="0">
                            <a:solidFill>
                              <a:schemeClr val="accent2">
                                <a:lumMod val="50000"/>
                              </a:schemeClr>
                            </a:solidFill>
                            <a:latin typeface="Cambria Math" panose="02040503050406030204" pitchFamily="18" charset="0"/>
                          </a:rPr>
                          <m:t>=</m:t>
                        </m:r>
                        <m:sSub>
                          <m:sSubPr>
                            <m:ctrlPr>
                              <a:rPr lang="en-US" i="1">
                                <a:solidFill>
                                  <a:schemeClr val="accent2">
                                    <a:lumMod val="50000"/>
                                  </a:schemeClr>
                                </a:solidFill>
                                <a:latin typeface="Cambria Math" panose="02040503050406030204" pitchFamily="18" charset="0"/>
                              </a:rPr>
                            </m:ctrlPr>
                          </m:sSubPr>
                          <m:e>
                            <m:r>
                              <a:rPr lang="en-US" i="1">
                                <a:solidFill>
                                  <a:schemeClr val="accent2">
                                    <a:lumMod val="50000"/>
                                  </a:schemeClr>
                                </a:solidFill>
                                <a:latin typeface="Cambria Math" panose="02040503050406030204" pitchFamily="18" charset="0"/>
                              </a:rPr>
                              <m:t>𝑇</m:t>
                            </m:r>
                          </m:e>
                          <m:sub>
                            <m:r>
                              <a:rPr lang="en-US" i="1">
                                <a:solidFill>
                                  <a:schemeClr val="accent2">
                                    <a:lumMod val="50000"/>
                                  </a:schemeClr>
                                </a:solidFill>
                                <a:latin typeface="Cambria Math" panose="02040503050406030204" pitchFamily="18" charset="0"/>
                              </a:rPr>
                              <m:t>𝑤</m:t>
                            </m:r>
                          </m:sub>
                        </m:sSub>
                      </m:oMath>
                    </m:oMathPara>
                  </a14:m>
                  <a:endParaRPr lang="en-US" dirty="0">
                    <a:solidFill>
                      <a:schemeClr val="accent2">
                        <a:lumMod val="50000"/>
                      </a:schemeClr>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4158759" y="10290413"/>
                  <a:ext cx="1712712" cy="646331"/>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4158759" y="11112793"/>
                  <a:ext cx="261789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𝑝</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𝑛</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4158759" y="11112793"/>
                  <a:ext cx="2617896" cy="646331"/>
                </a:xfrm>
                <a:prstGeom prst="rect">
                  <a:avLst/>
                </a:prstGeom>
                <a:blipFill rotWithShape="0">
                  <a:blip r:embed="rId13"/>
                  <a:stretch>
                    <a:fillRect/>
                  </a:stretch>
                </a:blipFill>
              </p:spPr>
              <p:txBody>
                <a:bodyPr/>
                <a:lstStyle/>
                <a:p>
                  <a:r>
                    <a:rPr lang="en-US">
                      <a:noFill/>
                    </a:rPr>
                    <a:t> </a:t>
                  </a:r>
                </a:p>
              </p:txBody>
            </p:sp>
          </mc:Fallback>
        </mc:AlternateContent>
        <p:sp>
          <p:nvSpPr>
            <p:cNvPr id="124" name="TextBox 123"/>
            <p:cNvSpPr txBox="1"/>
            <p:nvPr/>
          </p:nvSpPr>
          <p:spPr>
            <a:xfrm>
              <a:off x="1701919" y="10597442"/>
              <a:ext cx="1530419" cy="474489"/>
            </a:xfrm>
            <a:prstGeom prst="rect">
              <a:avLst/>
            </a:prstGeom>
            <a:noFill/>
          </p:spPr>
          <p:txBody>
            <a:bodyPr wrap="squar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walls:</a:t>
              </a:r>
              <a:endParaRPr lang="en-US" sz="2000" b="1" dirty="0">
                <a:solidFill>
                  <a:schemeClr val="accent1"/>
                </a:solidFill>
                <a:latin typeface="Lato" panose="020F0502020204030203" pitchFamily="34" charset="0"/>
              </a:endParaRPr>
            </a:p>
          </p:txBody>
        </p:sp>
      </p:grpSp>
      <p:grpSp>
        <p:nvGrpSpPr>
          <p:cNvPr id="188" name="Group 187"/>
          <p:cNvGrpSpPr/>
          <p:nvPr/>
        </p:nvGrpSpPr>
        <p:grpSpPr>
          <a:xfrm>
            <a:off x="21191633" y="-5905"/>
            <a:ext cx="3214398" cy="13718551"/>
            <a:chOff x="17037890" y="27737"/>
            <a:chExt cx="3214398" cy="13718551"/>
          </a:xfrm>
        </p:grpSpPr>
        <p:grpSp>
          <p:nvGrpSpPr>
            <p:cNvPr id="126" name="Group 125"/>
            <p:cNvGrpSpPr/>
            <p:nvPr/>
          </p:nvGrpSpPr>
          <p:grpSpPr>
            <a:xfrm>
              <a:off x="17037890" y="27737"/>
              <a:ext cx="3214398" cy="13718551"/>
              <a:chOff x="21218985" y="0"/>
              <a:chExt cx="3214398" cy="13718551"/>
            </a:xfrm>
          </p:grpSpPr>
          <p:grpSp>
            <p:nvGrpSpPr>
              <p:cNvPr id="127" name="Group 126"/>
              <p:cNvGrpSpPr/>
              <p:nvPr/>
            </p:nvGrpSpPr>
            <p:grpSpPr>
              <a:xfrm>
                <a:off x="21218985" y="0"/>
                <a:ext cx="3214398" cy="13718551"/>
                <a:chOff x="21194881" y="-2552"/>
                <a:chExt cx="3214398" cy="13718551"/>
              </a:xfrm>
            </p:grpSpPr>
            <p:grpSp>
              <p:nvGrpSpPr>
                <p:cNvPr id="140" name="Group 139"/>
                <p:cNvGrpSpPr/>
                <p:nvPr/>
              </p:nvGrpSpPr>
              <p:grpSpPr>
                <a:xfrm>
                  <a:off x="21194881" y="-2552"/>
                  <a:ext cx="3214398" cy="13718551"/>
                  <a:chOff x="18677309" y="109770"/>
                  <a:chExt cx="3214398" cy="13718551"/>
                </a:xfrm>
              </p:grpSpPr>
              <p:sp>
                <p:nvSpPr>
                  <p:cNvPr id="142" name="Rectangle 141"/>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143" name="Group 142"/>
                  <p:cNvGrpSpPr/>
                  <p:nvPr/>
                </p:nvGrpSpPr>
                <p:grpSpPr>
                  <a:xfrm>
                    <a:off x="18677309" y="109770"/>
                    <a:ext cx="3214398" cy="13718551"/>
                    <a:chOff x="21228987" y="-144243"/>
                    <a:chExt cx="3214398" cy="13718551"/>
                  </a:xfrm>
                </p:grpSpPr>
                <p:grpSp>
                  <p:nvGrpSpPr>
                    <p:cNvPr id="144" name="Group 143"/>
                    <p:cNvGrpSpPr/>
                    <p:nvPr/>
                  </p:nvGrpSpPr>
                  <p:grpSpPr>
                    <a:xfrm>
                      <a:off x="21228987" y="-144243"/>
                      <a:ext cx="3214398" cy="13718551"/>
                      <a:chOff x="21228987" y="-144243"/>
                      <a:chExt cx="3214398" cy="13718551"/>
                    </a:xfrm>
                  </p:grpSpPr>
                  <p:sp>
                    <p:nvSpPr>
                      <p:cNvPr id="167" name="Rectangle 166"/>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TextBox 167"/>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145" name="Rectangle 144"/>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1" name="TextBox 15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141" name="Rectangle 140"/>
                <p:cNvSpPr/>
                <p:nvPr/>
              </p:nvSpPr>
              <p:spPr>
                <a:xfrm>
                  <a:off x="21224598" y="8001241"/>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TextBox 127"/>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129" name="Group 128"/>
              <p:cNvGrpSpPr/>
              <p:nvPr/>
            </p:nvGrpSpPr>
            <p:grpSpPr>
              <a:xfrm>
                <a:off x="21842752" y="4723465"/>
                <a:ext cx="714562" cy="645713"/>
                <a:chOff x="11707403" y="7861444"/>
                <a:chExt cx="953415" cy="778672"/>
              </a:xfrm>
            </p:grpSpPr>
            <p:sp>
              <p:nvSpPr>
                <p:cNvPr id="137"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138"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139"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131" name="TextBox 1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169" name="Group 168"/>
            <p:cNvGrpSpPr/>
            <p:nvPr/>
          </p:nvGrpSpPr>
          <p:grpSpPr>
            <a:xfrm>
              <a:off x="17535318" y="6546692"/>
              <a:ext cx="765387" cy="767985"/>
              <a:chOff x="11793053" y="7077096"/>
              <a:chExt cx="940330" cy="943523"/>
            </a:xfrm>
          </p:grpSpPr>
          <p:sp>
            <p:nvSpPr>
              <p:cNvPr id="170"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71"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72"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3"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4"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75" name="Group 174"/>
            <p:cNvGrpSpPr/>
            <p:nvPr/>
          </p:nvGrpSpPr>
          <p:grpSpPr>
            <a:xfrm>
              <a:off x="17479866" y="8564200"/>
              <a:ext cx="765387" cy="767985"/>
              <a:chOff x="11793053" y="7077096"/>
              <a:chExt cx="940330" cy="943523"/>
            </a:xfrm>
          </p:grpSpPr>
          <p:sp>
            <p:nvSpPr>
              <p:cNvPr id="176"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77"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78"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80"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81" name="TextBox 18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82" name="Group 181"/>
            <p:cNvGrpSpPr/>
            <p:nvPr/>
          </p:nvGrpSpPr>
          <p:grpSpPr>
            <a:xfrm>
              <a:off x="17471827" y="10623723"/>
              <a:ext cx="765387" cy="767985"/>
              <a:chOff x="11793053" y="7077096"/>
              <a:chExt cx="940330" cy="943523"/>
            </a:xfrm>
          </p:grpSpPr>
          <p:sp>
            <p:nvSpPr>
              <p:cNvPr id="18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8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8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8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8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grpSp>
        <p:nvGrpSpPr>
          <p:cNvPr id="192" name="Group 191"/>
          <p:cNvGrpSpPr/>
          <p:nvPr/>
        </p:nvGrpSpPr>
        <p:grpSpPr>
          <a:xfrm>
            <a:off x="827321" y="1050985"/>
            <a:ext cx="19207075" cy="7534735"/>
            <a:chOff x="827321" y="1050985"/>
            <a:chExt cx="19207075" cy="7534735"/>
          </a:xfrm>
        </p:grpSpPr>
        <p:pic>
          <p:nvPicPr>
            <p:cNvPr id="190" name="Picture 189" descr="C:\Users\Ali\AppData\Local\Microsoft\Windows\INetCache\Content.Word\anu_mesh.png"/>
            <p:cNvPicPr/>
            <p:nvPr/>
          </p:nvPicPr>
          <p:blipFill>
            <a:blip r:embed="rId14" cstate="print">
              <a:extLst>
                <a:ext uri="{28A0092B-C50C-407E-A947-70E740481C1C}">
                  <a14:useLocalDpi xmlns:a14="http://schemas.microsoft.com/office/drawing/2010/main" val="0"/>
                </a:ext>
              </a:extLst>
            </a:blip>
            <a:srcRect l="12221" t="60928" r="11479" b="9758"/>
            <a:stretch>
              <a:fillRect/>
            </a:stretch>
          </p:blipFill>
          <p:spPr bwMode="auto">
            <a:xfrm>
              <a:off x="827321" y="1537794"/>
              <a:ext cx="19207075" cy="7047926"/>
            </a:xfrm>
            <a:prstGeom prst="rect">
              <a:avLst/>
            </a:prstGeom>
            <a:noFill/>
            <a:ln>
              <a:noFill/>
            </a:ln>
          </p:spPr>
        </p:pic>
        <p:sp>
          <p:nvSpPr>
            <p:cNvPr id="191" name="TextBox 190"/>
            <p:cNvSpPr txBox="1"/>
            <p:nvPr/>
          </p:nvSpPr>
          <p:spPr>
            <a:xfrm>
              <a:off x="7860815" y="1050985"/>
              <a:ext cx="5562357" cy="474489"/>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Rectangular Grid</a:t>
              </a:r>
              <a:endParaRPr lang="en-US" sz="2700" b="1" dirty="0">
                <a:solidFill>
                  <a:schemeClr val="accent1"/>
                </a:solidFill>
                <a:latin typeface="Lato" panose="020F0502020204030203" pitchFamily="34" charset="0"/>
              </a:endParaRPr>
            </a:p>
          </p:txBody>
        </p:sp>
      </p:grpSp>
      <p:grpSp>
        <p:nvGrpSpPr>
          <p:cNvPr id="195" name="Group 194"/>
          <p:cNvGrpSpPr/>
          <p:nvPr/>
        </p:nvGrpSpPr>
        <p:grpSpPr>
          <a:xfrm>
            <a:off x="2702139" y="1099090"/>
            <a:ext cx="14965629" cy="12066837"/>
            <a:chOff x="2702139" y="1099090"/>
            <a:chExt cx="14965629" cy="12066837"/>
          </a:xfrm>
        </p:grpSpPr>
        <p:pic>
          <p:nvPicPr>
            <p:cNvPr id="193" name="Picture 192"/>
            <p:cNvPicPr>
              <a:picLocks noChangeAspect="1"/>
            </p:cNvPicPr>
            <p:nvPr/>
          </p:nvPicPr>
          <p:blipFill>
            <a:blip r:embed="rId15"/>
            <a:stretch>
              <a:fillRect/>
            </a:stretch>
          </p:blipFill>
          <p:spPr>
            <a:xfrm>
              <a:off x="2702139" y="1709480"/>
              <a:ext cx="14965629" cy="11456447"/>
            </a:xfrm>
            <a:prstGeom prst="rect">
              <a:avLst/>
            </a:prstGeom>
          </p:spPr>
        </p:pic>
        <p:sp>
          <p:nvSpPr>
            <p:cNvPr id="194" name="TextBox 193"/>
            <p:cNvSpPr txBox="1"/>
            <p:nvPr/>
          </p:nvSpPr>
          <p:spPr>
            <a:xfrm>
              <a:off x="8687592" y="1099090"/>
              <a:ext cx="3486532" cy="474489"/>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Grid Study</a:t>
              </a:r>
              <a:endParaRPr lang="en-US" sz="2700" b="1" dirty="0">
                <a:solidFill>
                  <a:schemeClr val="accent1"/>
                </a:solidFill>
                <a:latin typeface="Lato" panose="020F0502020204030203" pitchFamily="34" charset="0"/>
              </a:endParaRPr>
            </a:p>
          </p:txBody>
        </p:sp>
      </p:grpSp>
      <p:grpSp>
        <p:nvGrpSpPr>
          <p:cNvPr id="235" name="Group 234"/>
          <p:cNvGrpSpPr/>
          <p:nvPr/>
        </p:nvGrpSpPr>
        <p:grpSpPr>
          <a:xfrm>
            <a:off x="21184690" y="1240"/>
            <a:ext cx="3214398" cy="13718551"/>
            <a:chOff x="17160576" y="55057"/>
            <a:chExt cx="3214398" cy="13718551"/>
          </a:xfrm>
        </p:grpSpPr>
        <p:grpSp>
          <p:nvGrpSpPr>
            <p:cNvPr id="197" name="Group 196"/>
            <p:cNvGrpSpPr/>
            <p:nvPr/>
          </p:nvGrpSpPr>
          <p:grpSpPr>
            <a:xfrm>
              <a:off x="17160576" y="55057"/>
              <a:ext cx="3214398" cy="13718551"/>
              <a:chOff x="17037890" y="27737"/>
              <a:chExt cx="3214398" cy="13718551"/>
            </a:xfrm>
          </p:grpSpPr>
          <p:grpSp>
            <p:nvGrpSpPr>
              <p:cNvPr id="198" name="Group 197"/>
              <p:cNvGrpSpPr/>
              <p:nvPr/>
            </p:nvGrpSpPr>
            <p:grpSpPr>
              <a:xfrm>
                <a:off x="17037890" y="27737"/>
                <a:ext cx="3214398" cy="13718551"/>
                <a:chOff x="21218985" y="0"/>
                <a:chExt cx="3214398" cy="13718551"/>
              </a:xfrm>
            </p:grpSpPr>
            <p:grpSp>
              <p:nvGrpSpPr>
                <p:cNvPr id="218" name="Group 217"/>
                <p:cNvGrpSpPr/>
                <p:nvPr/>
              </p:nvGrpSpPr>
              <p:grpSpPr>
                <a:xfrm>
                  <a:off x="21218985" y="0"/>
                  <a:ext cx="3214398" cy="13718551"/>
                  <a:chOff x="21194881" y="-2552"/>
                  <a:chExt cx="3214398" cy="13718551"/>
                </a:xfrm>
              </p:grpSpPr>
              <p:grpSp>
                <p:nvGrpSpPr>
                  <p:cNvPr id="225" name="Group 224"/>
                  <p:cNvGrpSpPr/>
                  <p:nvPr/>
                </p:nvGrpSpPr>
                <p:grpSpPr>
                  <a:xfrm>
                    <a:off x="21194881" y="-2552"/>
                    <a:ext cx="3214398" cy="13718551"/>
                    <a:chOff x="18677309" y="109770"/>
                    <a:chExt cx="3214398" cy="13718551"/>
                  </a:xfrm>
                </p:grpSpPr>
                <p:sp>
                  <p:nvSpPr>
                    <p:cNvPr id="227" name="Rectangle 22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228" name="Group 227"/>
                    <p:cNvGrpSpPr/>
                    <p:nvPr/>
                  </p:nvGrpSpPr>
                  <p:grpSpPr>
                    <a:xfrm>
                      <a:off x="18677309" y="109770"/>
                      <a:ext cx="3214398" cy="13718551"/>
                      <a:chOff x="21228987" y="-144243"/>
                      <a:chExt cx="3214398" cy="13718551"/>
                    </a:xfrm>
                  </p:grpSpPr>
                  <p:grpSp>
                    <p:nvGrpSpPr>
                      <p:cNvPr id="229" name="Group 228"/>
                      <p:cNvGrpSpPr/>
                      <p:nvPr/>
                    </p:nvGrpSpPr>
                    <p:grpSpPr>
                      <a:xfrm>
                        <a:off x="21228987" y="-144243"/>
                        <a:ext cx="3214398" cy="13718551"/>
                        <a:chOff x="21228987" y="-144243"/>
                        <a:chExt cx="3214398" cy="13718551"/>
                      </a:xfrm>
                    </p:grpSpPr>
                    <p:sp>
                      <p:nvSpPr>
                        <p:cNvPr id="232" name="Rectangle 23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3" name="TextBox 23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230" name="Rectangle 22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1" name="TextBox 23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226" name="Rectangle 22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TextBox 21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220" name="Group 219"/>
                <p:cNvGrpSpPr/>
                <p:nvPr/>
              </p:nvGrpSpPr>
              <p:grpSpPr>
                <a:xfrm>
                  <a:off x="21842752" y="4723465"/>
                  <a:ext cx="714562" cy="645713"/>
                  <a:chOff x="11707403" y="7861444"/>
                  <a:chExt cx="953415" cy="778672"/>
                </a:xfrm>
              </p:grpSpPr>
              <p:sp>
                <p:nvSpPr>
                  <p:cNvPr id="22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22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22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221" name="TextBox 22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199" name="Group 198"/>
              <p:cNvGrpSpPr/>
              <p:nvPr/>
            </p:nvGrpSpPr>
            <p:grpSpPr>
              <a:xfrm>
                <a:off x="17535318" y="6546692"/>
                <a:ext cx="765387" cy="767985"/>
                <a:chOff x="11793053" y="7077096"/>
                <a:chExt cx="940330" cy="943523"/>
              </a:xfrm>
            </p:grpSpPr>
            <p:sp>
              <p:nvSpPr>
                <p:cNvPr id="2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00" name="Group 199"/>
              <p:cNvGrpSpPr/>
              <p:nvPr/>
            </p:nvGrpSpPr>
            <p:grpSpPr>
              <a:xfrm>
                <a:off x="17479866" y="8564200"/>
                <a:ext cx="765387" cy="767985"/>
                <a:chOff x="11793053" y="7077096"/>
                <a:chExt cx="940330" cy="943523"/>
              </a:xfrm>
            </p:grpSpPr>
            <p:sp>
              <p:nvSpPr>
                <p:cNvPr id="20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0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1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201" name="TextBox 20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202" name="Group 201"/>
              <p:cNvGrpSpPr/>
              <p:nvPr/>
            </p:nvGrpSpPr>
            <p:grpSpPr>
              <a:xfrm>
                <a:off x="17471827" y="10623723"/>
                <a:ext cx="765387" cy="767985"/>
                <a:chOff x="11793053" y="7077096"/>
                <a:chExt cx="940330" cy="943523"/>
              </a:xfrm>
            </p:grpSpPr>
            <p:sp>
              <p:nvSpPr>
                <p:cNvPr id="20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0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0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0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234" name="TextBox 233"/>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pic>
        <p:nvPicPr>
          <p:cNvPr id="236" name="Picture 235"/>
          <p:cNvPicPr>
            <a:picLocks noChangeAspect="1"/>
          </p:cNvPicPr>
          <p:nvPr/>
        </p:nvPicPr>
        <p:blipFill>
          <a:blip r:embed="rId16"/>
          <a:stretch>
            <a:fillRect/>
          </a:stretch>
        </p:blipFill>
        <p:spPr>
          <a:xfrm>
            <a:off x="839688" y="3397952"/>
            <a:ext cx="19849344" cy="7640125"/>
          </a:xfrm>
          <a:prstGeom prst="rect">
            <a:avLst/>
          </a:prstGeom>
        </p:spPr>
      </p:pic>
      <p:grpSp>
        <p:nvGrpSpPr>
          <p:cNvPr id="240" name="Group 239"/>
          <p:cNvGrpSpPr/>
          <p:nvPr/>
        </p:nvGrpSpPr>
        <p:grpSpPr>
          <a:xfrm>
            <a:off x="3637037" y="1095758"/>
            <a:ext cx="13429581" cy="11281409"/>
            <a:chOff x="3637037" y="1095758"/>
            <a:chExt cx="13429581" cy="11281409"/>
          </a:xfrm>
        </p:grpSpPr>
        <p:pic>
          <p:nvPicPr>
            <p:cNvPr id="238" name="Picture 237"/>
            <p:cNvPicPr>
              <a:picLocks noChangeAspect="1"/>
            </p:cNvPicPr>
            <p:nvPr/>
          </p:nvPicPr>
          <p:blipFill>
            <a:blip r:embed="rId17"/>
            <a:stretch>
              <a:fillRect/>
            </a:stretch>
          </p:blipFill>
          <p:spPr>
            <a:xfrm>
              <a:off x="3637037" y="1899143"/>
              <a:ext cx="13429581" cy="10478024"/>
            </a:xfrm>
            <a:prstGeom prst="rect">
              <a:avLst/>
            </a:prstGeom>
          </p:spPr>
        </p:pic>
        <p:sp>
          <p:nvSpPr>
            <p:cNvPr id="239" name="TextBox 238"/>
            <p:cNvSpPr txBox="1"/>
            <p:nvPr/>
          </p:nvSpPr>
          <p:spPr>
            <a:xfrm>
              <a:off x="9198935" y="1095758"/>
              <a:ext cx="3302507" cy="579326"/>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Validation</a:t>
              </a:r>
              <a:endParaRPr lang="en-US" sz="2700" b="1" dirty="0">
                <a:solidFill>
                  <a:schemeClr val="accent1"/>
                </a:solidFill>
                <a:latin typeface="Lato" panose="020F0502020204030203" pitchFamily="34" charset="0"/>
              </a:endParaRPr>
            </a:p>
          </p:txBody>
        </p:sp>
      </p:grpSp>
    </p:spTree>
    <p:extLst>
      <p:ext uri="{BB962C8B-B14F-4D97-AF65-F5344CB8AC3E}">
        <p14:creationId xmlns:p14="http://schemas.microsoft.com/office/powerpoint/2010/main" val="2059296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5"/>
                                        </p:tgtEl>
                                      </p:cBhvr>
                                    </p:animEffect>
                                    <p:set>
                                      <p:cBhvr>
                                        <p:cTn id="18" dur="1" fill="hold">
                                          <p:stCondLst>
                                            <p:cond delay="499"/>
                                          </p:stCondLst>
                                        </p:cTn>
                                        <p:tgtEl>
                                          <p:spTgt spid="1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92"/>
                                        </p:tgtEl>
                                      </p:cBhvr>
                                    </p:animEffect>
                                    <p:set>
                                      <p:cBhvr>
                                        <p:cTn id="33" dur="1" fill="hold">
                                          <p:stCondLst>
                                            <p:cond delay="499"/>
                                          </p:stCondLst>
                                        </p:cTn>
                                        <p:tgtEl>
                                          <p:spTgt spid="19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5"/>
                                        </p:tgtEl>
                                        <p:attrNameLst>
                                          <p:attrName>style.visibility</p:attrName>
                                        </p:attrNameLst>
                                      </p:cBhvr>
                                      <p:to>
                                        <p:strVal val="visible"/>
                                      </p:to>
                                    </p:set>
                                    <p:animEffect transition="in" filter="fade">
                                      <p:cBhvr>
                                        <p:cTn id="38" dur="500"/>
                                        <p:tgtEl>
                                          <p:spTgt spid="19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95"/>
                                        </p:tgtEl>
                                      </p:cBhvr>
                                    </p:animEffect>
                                    <p:set>
                                      <p:cBhvr>
                                        <p:cTn id="43" dur="1" fill="hold">
                                          <p:stCondLst>
                                            <p:cond delay="499"/>
                                          </p:stCondLst>
                                        </p:cTn>
                                        <p:tgtEl>
                                          <p:spTgt spid="19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fade">
                                      <p:cBhvr>
                                        <p:cTn id="48" dur="500"/>
                                        <p:tgtEl>
                                          <p:spTgt spid="2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6"/>
                                        </p:tgtEl>
                                        <p:attrNameLst>
                                          <p:attrName>style.visibility</p:attrName>
                                        </p:attrNameLst>
                                      </p:cBhvr>
                                      <p:to>
                                        <p:strVal val="visible"/>
                                      </p:to>
                                    </p:set>
                                    <p:animEffect transition="in" filter="fade">
                                      <p:cBhvr>
                                        <p:cTn id="53" dur="500"/>
                                        <p:tgtEl>
                                          <p:spTgt spid="2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36"/>
                                        </p:tgtEl>
                                      </p:cBhvr>
                                    </p:animEffect>
                                    <p:set>
                                      <p:cBhvr>
                                        <p:cTn id="58" dur="1" fill="hold">
                                          <p:stCondLst>
                                            <p:cond delay="499"/>
                                          </p:stCondLst>
                                        </p:cTn>
                                        <p:tgtEl>
                                          <p:spTgt spid="23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0"/>
                                        </p:tgtEl>
                                        <p:attrNameLst>
                                          <p:attrName>style.visibility</p:attrName>
                                        </p:attrNameLst>
                                      </p:cBhvr>
                                      <p:to>
                                        <p:strVal val="visible"/>
                                      </p:to>
                                    </p:set>
                                    <p:animEffect transition="in" filter="fade">
                                      <p:cBhvr>
                                        <p:cTn id="63" dur="500"/>
                                        <p:tgtEl>
                                          <p:spTgt spid="2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40"/>
                                        </p:tgtEl>
                                      </p:cBhvr>
                                    </p:animEffect>
                                    <p:set>
                                      <p:cBhvr>
                                        <p:cTn id="68" dur="1" fill="hold">
                                          <p:stCondLst>
                                            <p:cond delay="499"/>
                                          </p:stCondLst>
                                        </p:cTn>
                                        <p:tgtEl>
                                          <p:spTgt spid="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47424" y="81349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15</a:t>
            </a:r>
            <a:endParaRPr lang="en-US" sz="2000" b="1" dirty="0">
              <a:solidFill>
                <a:schemeClr val="bg1"/>
              </a:solidFill>
            </a:endParaRPr>
          </a:p>
        </p:txBody>
      </p:sp>
      <p:sp>
        <p:nvSpPr>
          <p:cNvPr id="50" name="Rectangle 1"/>
          <p:cNvSpPr>
            <a:spLocks/>
          </p:cNvSpPr>
          <p:nvPr/>
        </p:nvSpPr>
        <p:spPr bwMode="auto">
          <a:xfrm>
            <a:off x="7039013" y="806736"/>
            <a:ext cx="508793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err="1" smtClean="0">
                <a:solidFill>
                  <a:schemeClr val="accent2">
                    <a:lumMod val="75000"/>
                  </a:schemeClr>
                </a:solidFill>
                <a:latin typeface="Lato Regular"/>
                <a:ea typeface="ＭＳ Ｐゴシック" charset="0"/>
                <a:cs typeface="Lato Regular"/>
                <a:sym typeface="Bebas Neue" charset="0"/>
              </a:rPr>
              <a:t>CFD</a:t>
            </a:r>
            <a:r>
              <a:rPr lang="en-US" sz="6000" dirty="0" smtClean="0">
                <a:solidFill>
                  <a:schemeClr val="accent2">
                    <a:lumMod val="75000"/>
                  </a:schemeClr>
                </a:solidFill>
                <a:latin typeface="Lato Regular"/>
                <a:ea typeface="ＭＳ Ｐゴシック" charset="0"/>
                <a:cs typeface="Lato Regular"/>
                <a:sym typeface="Bebas Neue" charset="0"/>
              </a:rPr>
              <a:t> schemes </a:t>
            </a:r>
            <a:endParaRPr lang="en-US" sz="6000" dirty="0">
              <a:solidFill>
                <a:schemeClr val="accent2">
                  <a:lumMod val="75000"/>
                </a:schemeClr>
              </a:solidFill>
              <a:latin typeface="Lato Regular"/>
              <a:ea typeface="ＭＳ Ｐゴシック" charset="0"/>
              <a:cs typeface="Lato Regular"/>
              <a:sym typeface="Bebas Neue" charset="0"/>
            </a:endParaRPr>
          </a:p>
        </p:txBody>
      </p:sp>
      <mc:AlternateContent xmlns:mc="http://schemas.openxmlformats.org/markup-compatibility/2006">
        <mc:Choice xmlns:a14="http://schemas.microsoft.com/office/drawing/2010/main" Requires="a14">
          <p:sp>
            <p:nvSpPr>
              <p:cNvPr id="3" name="Rectangle 2"/>
              <p:cNvSpPr/>
              <p:nvPr/>
            </p:nvSpPr>
            <p:spPr>
              <a:xfrm>
                <a:off x="938936" y="4030089"/>
                <a:ext cx="7610160" cy="738536"/>
              </a:xfrm>
              <a:prstGeom prst="rect">
                <a:avLst/>
              </a:prstGeom>
            </p:spPr>
            <p:txBody>
              <a:bodyPr wrap="none">
                <a:spAutoFit/>
              </a:bodyPr>
              <a:lstStyle/>
              <a:p>
                <a14:m>
                  <m:oMath xmlns:m="http://schemas.openxmlformats.org/officeDocument/2006/math">
                    <m:sSub>
                      <m:sSubPr>
                        <m:ctrlPr>
                          <a:rPr lang="en-US" b="1" i="1" smtClean="0">
                            <a:solidFill>
                              <a:schemeClr val="accent1">
                                <a:lumMod val="50000"/>
                              </a:schemeClr>
                            </a:solidFill>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b="1" i="1">
                            <a:solidFill>
                              <a:schemeClr val="accent1">
                                <a:lumMod val="50000"/>
                              </a:schemeClr>
                            </a:solidFill>
                            <a:effectLst/>
                            <a:latin typeface="Cambria Math" panose="02040503050406030204" pitchFamily="18" charset="0"/>
                          </a:rPr>
                        </m:ctrlPr>
                      </m:dPr>
                      <m:e>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e>
                    </m:d>
                  </m:oMath>
                </a14:m>
                <a:r>
                  <a:rPr lang="en-US" b="1" dirty="0">
                    <a:solidFill>
                      <a:schemeClr val="accent1">
                        <a:lumMod val="50000"/>
                      </a:schemeClr>
                    </a:solidFill>
                    <a:effectLst/>
                    <a:latin typeface="B Nazanin" panose="00000400000000000000" pitchFamily="2" charset="-78"/>
                    <a:ea typeface="Times New Roman" panose="02020603050405020304" pitchFamily="18" charset="0"/>
                  </a:rPr>
                  <a:t> </a:t>
                </a:r>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b="1" i="1">
                            <a:solidFill>
                              <a:schemeClr val="accent1">
                                <a:lumMod val="50000"/>
                              </a:schemeClr>
                            </a:solidFill>
                            <a:effectLst/>
                            <a:latin typeface="Cambria Math" panose="02040503050406030204" pitchFamily="18" charset="0"/>
                          </a:rPr>
                        </m:ctrlPr>
                      </m:d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𝑻</m:t>
                        </m:r>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e>
                    </m:d>
                  </m:oMath>
                </a14:m>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i="1">
                            <a:solidFill>
                              <a:schemeClr val="accent1">
                                <a:lumMod val="50000"/>
                              </a:schemeClr>
                            </a:solidFill>
                            <a:effectLst/>
                            <a:latin typeface="Cambria Math" panose="02040503050406030204" pitchFamily="18" charset="0"/>
                          </a:rPr>
                        </m:ctrlPr>
                      </m:dPr>
                      <m:e>
                        <m:r>
                          <a:rPr lang="en-US"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𝛼</m:t>
                        </m:r>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e>
                    </m:d>
                  </m:oMath>
                </a14:m>
                <a:r>
                  <a:rPr lang="en-US" dirty="0">
                    <a:solidFill>
                      <a:schemeClr val="accent1">
                        <a:lumMod val="50000"/>
                      </a:schemeClr>
                    </a:solidFill>
                    <a:effectLst/>
                    <a:latin typeface="B Nazanin" panose="00000400000000000000" pitchFamily="2" charset="-78"/>
                    <a:ea typeface="Times New Roman" panose="02020603050405020304" pitchFamily="18" charset="0"/>
                  </a:rPr>
                  <a:t> </a:t>
                </a:r>
                <a:r>
                  <a:rPr lang="en-US"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a:t>
                </a:r>
                <a14:m>
                  <m:oMath xmlns:m="http://schemas.openxmlformats.org/officeDocument/2006/math">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 </m:t>
                    </m:r>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b="1" i="1">
                            <a:solidFill>
                              <a:schemeClr val="accent1">
                                <a:lumMod val="50000"/>
                              </a:schemeClr>
                            </a:solidFill>
                            <a:effectLst/>
                            <a:latin typeface="Cambria Math" panose="02040503050406030204" pitchFamily="18" charset="0"/>
                          </a:rPr>
                        </m:ctrlPr>
                      </m:d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𝑯</m:t>
                        </m:r>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e>
                    </m:d>
                  </m:oMath>
                </a14:m>
                <a:endParaRPr lang="en-US" dirty="0">
                  <a:solidFill>
                    <a:schemeClr val="accent1">
                      <a:lumMod val="50000"/>
                    </a:schemeClr>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938936" y="4030089"/>
                <a:ext cx="7610160" cy="738536"/>
              </a:xfrm>
              <a:prstGeom prst="rect">
                <a:avLst/>
              </a:prstGeom>
              <a:blipFill rotWithShape="0">
                <a:blip r:embed="rId3"/>
                <a:stretch>
                  <a:fillRect t="-10744" b="-31405"/>
                </a:stretch>
              </a:blipFill>
            </p:spPr>
            <p:txBody>
              <a:bodyPr/>
              <a:lstStyle/>
              <a:p>
                <a:r>
                  <a:rPr lang="en-US">
                    <a:noFill/>
                  </a:rPr>
                  <a:t> </a:t>
                </a:r>
              </a:p>
            </p:txBody>
          </p:sp>
        </mc:Fallback>
      </mc:AlternateContent>
      <p:sp>
        <p:nvSpPr>
          <p:cNvPr id="4" name="TextBox 3"/>
          <p:cNvSpPr txBox="1"/>
          <p:nvPr/>
        </p:nvSpPr>
        <p:spPr>
          <a:xfrm>
            <a:off x="9493928" y="3619724"/>
            <a:ext cx="6173485" cy="1200329"/>
          </a:xfrm>
          <a:prstGeom prst="rect">
            <a:avLst/>
          </a:prstGeom>
          <a:noFill/>
        </p:spPr>
        <p:txBody>
          <a:bodyPr wrap="none" rtlCol="0">
            <a:spAutoFit/>
          </a:bodyPr>
          <a:lstStyle/>
          <a:p>
            <a:r>
              <a:rPr lang="en-US" dirty="0" smtClean="0">
                <a:solidFill>
                  <a:schemeClr val="accent1">
                    <a:lumMod val="50000"/>
                  </a:schemeClr>
                </a:solidFill>
              </a:rPr>
              <a:t>Steady state = Upwind</a:t>
            </a:r>
          </a:p>
          <a:p>
            <a:r>
              <a:rPr lang="en-US" dirty="0" smtClean="0">
                <a:solidFill>
                  <a:schemeClr val="accent1">
                    <a:lumMod val="50000"/>
                  </a:schemeClr>
                </a:solidFill>
              </a:rPr>
              <a:t>Unsteady = Bounded Upwind</a:t>
            </a:r>
            <a:endParaRPr lang="en-US"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51" name="Rectangle 50"/>
              <p:cNvSpPr/>
              <p:nvPr/>
            </p:nvSpPr>
            <p:spPr>
              <a:xfrm>
                <a:off x="937355" y="6755812"/>
                <a:ext cx="8556573" cy="738536"/>
              </a:xfrm>
              <a:prstGeom prst="rect">
                <a:avLst/>
              </a:prstGeom>
            </p:spPr>
            <p:txBody>
              <a:bodyPr wrap="none">
                <a:spAutoFit/>
              </a:bodyPr>
              <a:lstStyle/>
              <a:p>
                <a14:m>
                  <m:oMath xmlns:m="http://schemas.openxmlformats.org/officeDocument/2006/math">
                    <m:sSub>
                      <m:sSubPr>
                        <m:ctrlPr>
                          <a:rPr lang="en-US" b="1" i="1" smtClean="0">
                            <a:solidFill>
                              <a:schemeClr val="accent1">
                                <a:lumMod val="50000"/>
                              </a:schemeClr>
                            </a:solidFill>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oMath>
                </a14:m>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  </m:t>
                            </m:r>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𝑻</m:t>
                    </m:r>
                  </m:oMath>
                </a14:m>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i="1">
                            <a:solidFill>
                              <a:schemeClr val="accent1">
                                <a:lumMod val="50000"/>
                              </a:schemeClr>
                            </a:solidFill>
                            <a:effectLst/>
                            <a:latin typeface="Cambria Math" panose="02040503050406030204" pitchFamily="18" charset="0"/>
                          </a:rPr>
                        </m:ctrlPr>
                      </m:dPr>
                      <m:e>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r>
                          <a:rPr lang="en-US"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𝛼</m:t>
                        </m:r>
                      </m:e>
                    </m:d>
                  </m:oMath>
                </a14:m>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d>
                      <m:dPr>
                        <m:ctrlPr>
                          <a:rPr lang="en-US" i="1">
                            <a:solidFill>
                              <a:schemeClr val="accent1">
                                <a:lumMod val="50000"/>
                              </a:schemeClr>
                            </a:solidFill>
                            <a:effectLst/>
                            <a:latin typeface="Cambria Math" panose="02040503050406030204" pitchFamily="18" charset="0"/>
                          </a:rPr>
                        </m:ctrlPr>
                      </m:dPr>
                      <m:e>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𝑯</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e>
                    </m:d>
                  </m:oMath>
                </a14:m>
                <a:r>
                  <a:rPr lang="en-US" dirty="0">
                    <a:solidFill>
                      <a:schemeClr val="accent1">
                        <a:lumMod val="50000"/>
                      </a:schemeClr>
                    </a:solidFill>
                    <a:effectLst/>
                    <a:latin typeface="B Nazanin" panose="00000400000000000000" pitchFamily="2" charset="-78"/>
                    <a:ea typeface="Times New Roman" panose="02020603050405020304" pitchFamily="18" charset="0"/>
                  </a:rPr>
                  <a:t> </a:t>
                </a:r>
                <a:r>
                  <a:rPr lang="en-US" i="1"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a:t>
                </a:r>
                <a14:m>
                  <m:oMath xmlns:m="http://schemas.openxmlformats.org/officeDocument/2006/math">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 </m:t>
                    </m:r>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𝑴</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𝑯</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𝒋</m:t>
                        </m:r>
                      </m:sub>
                    </m:sSub>
                  </m:oMath>
                </a14:m>
                <a:endParaRPr lang="en-US" dirty="0">
                  <a:solidFill>
                    <a:schemeClr val="accent1">
                      <a:lumMod val="50000"/>
                    </a:schemeClr>
                  </a:solidFill>
                </a:endParaRPr>
              </a:p>
            </p:txBody>
          </p:sp>
        </mc:Choice>
        <mc:Fallback>
          <p:sp>
            <p:nvSpPr>
              <p:cNvPr id="51" name="Rectangle 50"/>
              <p:cNvSpPr>
                <a:spLocks noRot="1" noChangeAspect="1" noMove="1" noResize="1" noEditPoints="1" noAdjustHandles="1" noChangeArrowheads="1" noChangeShapeType="1" noTextEdit="1"/>
              </p:cNvSpPr>
              <p:nvPr/>
            </p:nvSpPr>
            <p:spPr>
              <a:xfrm>
                <a:off x="937355" y="6755812"/>
                <a:ext cx="8556573" cy="738536"/>
              </a:xfrm>
              <a:prstGeom prst="rect">
                <a:avLst/>
              </a:prstGeom>
              <a:blipFill rotWithShape="0">
                <a:blip r:embed="rId4"/>
                <a:stretch>
                  <a:fillRect t="-10744" b="-31405"/>
                </a:stretch>
              </a:blipFill>
            </p:spPr>
            <p:txBody>
              <a:bodyPr/>
              <a:lstStyle/>
              <a:p>
                <a:r>
                  <a:rPr lang="en-US">
                    <a:noFill/>
                  </a:rPr>
                  <a:t> </a:t>
                </a:r>
              </a:p>
            </p:txBody>
          </p:sp>
        </mc:Fallback>
      </mc:AlternateContent>
      <p:sp>
        <p:nvSpPr>
          <p:cNvPr id="52" name="TextBox 51"/>
          <p:cNvSpPr txBox="1"/>
          <p:nvPr/>
        </p:nvSpPr>
        <p:spPr>
          <a:xfrm>
            <a:off x="10255865" y="6801914"/>
            <a:ext cx="5083443" cy="646331"/>
          </a:xfrm>
          <a:prstGeom prst="rect">
            <a:avLst/>
          </a:prstGeom>
          <a:noFill/>
        </p:spPr>
        <p:txBody>
          <a:bodyPr wrap="none" rtlCol="0">
            <a:spAutoFit/>
          </a:bodyPr>
          <a:lstStyle/>
          <a:p>
            <a:r>
              <a:rPr lang="en-US" dirty="0" smtClean="0">
                <a:solidFill>
                  <a:schemeClr val="accent1">
                    <a:lumMod val="50000"/>
                  </a:schemeClr>
                </a:solidFill>
              </a:rPr>
              <a:t>Central or Gauss Linear</a:t>
            </a:r>
            <a:endParaRPr lang="en-US"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53" name="Rectangle 52"/>
              <p:cNvSpPr/>
              <p:nvPr/>
            </p:nvSpPr>
            <p:spPr>
              <a:xfrm>
                <a:off x="938936" y="9794371"/>
                <a:ext cx="4534383" cy="646331"/>
              </a:xfrm>
              <a:prstGeom prst="rect">
                <a:avLst/>
              </a:prstGeom>
            </p:spPr>
            <p:txBody>
              <a:bodyPr wrap="none">
                <a:spAutoFit/>
              </a:bodyPr>
              <a:lstStyle/>
              <a:p>
                <a14:m>
                  <m:oMath xmlns:m="http://schemas.openxmlformats.org/officeDocument/2006/math">
                    <m:sSub>
                      <m:sSubPr>
                        <m:ctrlPr>
                          <a:rPr lang="en-US" b="1" i="1" smtClean="0">
                            <a:solidFill>
                              <a:schemeClr val="accent1">
                                <a:lumMod val="50000"/>
                              </a:schemeClr>
                            </a:solidFill>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𝒕</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𝑽</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oMath>
                </a14:m>
                <a:r>
                  <a:rPr lang="en-US" b="1" dirty="0">
                    <a:solidFill>
                      <a:schemeClr val="accent1">
                        <a:lumMod val="50000"/>
                      </a:schemeClr>
                    </a:solidFill>
                    <a:effectLst/>
                    <a:latin typeface="B Nazanin" panose="00000400000000000000" pitchFamily="2" charset="-78"/>
                    <a:ea typeface="Times New Roman" panose="02020603050405020304" pitchFamily="18" charset="0"/>
                  </a:rPr>
                  <a:t> </a:t>
                </a:r>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𝒕</m:t>
                        </m:r>
                      </m:sub>
                    </m:s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𝑻</m:t>
                    </m:r>
                  </m:oMath>
                </a14:m>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و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𝒕</m:t>
                        </m:r>
                      </m:sub>
                    </m:sSub>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𝑩</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𝒊</m:t>
                        </m:r>
                      </m:sub>
                    </m:sSub>
                  </m:oMath>
                </a14:m>
                <a:r>
                  <a:rPr lang="en-US" b="1" dirty="0">
                    <a:solidFill>
                      <a:schemeClr val="accent1">
                        <a:lumMod val="50000"/>
                      </a:schemeClr>
                    </a:solidFill>
                    <a:effectLst/>
                    <a:latin typeface="B Nazanin" panose="00000400000000000000" pitchFamily="2" charset="-78"/>
                    <a:ea typeface="Times New Roman" panose="02020603050405020304" pitchFamily="18" charset="0"/>
                  </a:rPr>
                  <a:t> </a:t>
                </a:r>
                <a:r>
                  <a:rPr lang="fa-IR"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b="1" dirty="0">
                    <a:solidFill>
                      <a:schemeClr val="accent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b="1" i="1">
                            <a:solidFill>
                              <a:schemeClr val="accent1">
                                <a:lumMod val="50000"/>
                              </a:schemeClr>
                            </a:solidFill>
                            <a:effectLst/>
                            <a:latin typeface="Cambria Math" panose="02040503050406030204" pitchFamily="18" charset="0"/>
                          </a:rPr>
                        </m:ctrlPr>
                      </m:sSubPr>
                      <m:e>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m:t>
                        </m:r>
                      </m:e>
                      <m:sub>
                        <m:r>
                          <a:rPr lang="en-US" b="1"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𝒕</m:t>
                        </m:r>
                      </m:sub>
                    </m:sSub>
                    <m:r>
                      <a:rPr lang="en-US" i="1">
                        <a:solidFill>
                          <a:schemeClr val="accent1">
                            <a:lumMod val="50000"/>
                          </a:schemeClr>
                        </a:solidFill>
                        <a:effectLst/>
                        <a:latin typeface="Cambria Math" panose="02040503050406030204" pitchFamily="18" charset="0"/>
                        <a:ea typeface="Calibri" panose="020F0502020204030204" pitchFamily="34" charset="0"/>
                        <a:cs typeface="B Nazanin" panose="00000400000000000000" pitchFamily="2" charset="-78"/>
                      </a:rPr>
                      <m:t>𝛼</m:t>
                    </m:r>
                  </m:oMath>
                </a14:m>
                <a:endParaRPr lang="en-US" dirty="0">
                  <a:solidFill>
                    <a:schemeClr val="accent1">
                      <a:lumMod val="50000"/>
                    </a:schemeClr>
                  </a:solidFill>
                </a:endParaRPr>
              </a:p>
            </p:txBody>
          </p:sp>
        </mc:Choice>
        <mc:Fallback>
          <p:sp>
            <p:nvSpPr>
              <p:cNvPr id="53" name="Rectangle 52"/>
              <p:cNvSpPr>
                <a:spLocks noRot="1" noChangeAspect="1" noMove="1" noResize="1" noEditPoints="1" noAdjustHandles="1" noChangeArrowheads="1" noChangeShapeType="1" noTextEdit="1"/>
              </p:cNvSpPr>
              <p:nvPr/>
            </p:nvSpPr>
            <p:spPr>
              <a:xfrm>
                <a:off x="938936" y="9794371"/>
                <a:ext cx="4534383" cy="646331"/>
              </a:xfrm>
              <a:prstGeom prst="rect">
                <a:avLst/>
              </a:prstGeom>
              <a:blipFill rotWithShape="0">
                <a:blip r:embed="rId5"/>
                <a:stretch>
                  <a:fillRect t="-11321" b="-38679"/>
                </a:stretch>
              </a:blipFill>
            </p:spPr>
            <p:txBody>
              <a:bodyPr/>
              <a:lstStyle/>
              <a:p>
                <a:r>
                  <a:rPr lang="en-US">
                    <a:noFill/>
                  </a:rPr>
                  <a:t> </a:t>
                </a:r>
              </a:p>
            </p:txBody>
          </p:sp>
        </mc:Fallback>
      </mc:AlternateContent>
      <p:sp>
        <p:nvSpPr>
          <p:cNvPr id="54" name="TextBox 53"/>
          <p:cNvSpPr txBox="1"/>
          <p:nvPr/>
        </p:nvSpPr>
        <p:spPr>
          <a:xfrm>
            <a:off x="10304596" y="9801221"/>
            <a:ext cx="2492990" cy="646331"/>
          </a:xfrm>
          <a:prstGeom prst="rect">
            <a:avLst/>
          </a:prstGeom>
          <a:noFill/>
        </p:spPr>
        <p:txBody>
          <a:bodyPr wrap="none" rtlCol="0">
            <a:spAutoFit/>
          </a:bodyPr>
          <a:lstStyle/>
          <a:p>
            <a:r>
              <a:rPr lang="en-US" dirty="0" smtClean="0">
                <a:solidFill>
                  <a:schemeClr val="accent1">
                    <a:lumMod val="50000"/>
                  </a:schemeClr>
                </a:solidFill>
              </a:rPr>
              <a:t>Euler-Euler</a:t>
            </a:r>
            <a:endParaRPr lang="en-US" dirty="0">
              <a:solidFill>
                <a:schemeClr val="accent1">
                  <a:lumMod val="50000"/>
                </a:schemeClr>
              </a:solidFill>
            </a:endParaRPr>
          </a:p>
        </p:txBody>
      </p:sp>
    </p:spTree>
    <p:extLst>
      <p:ext uri="{BB962C8B-B14F-4D97-AF65-F5344CB8AC3E}">
        <p14:creationId xmlns:p14="http://schemas.microsoft.com/office/powerpoint/2010/main" val="107265530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584" y="3616456"/>
            <a:ext cx="19374500" cy="6782679"/>
          </a:xfrm>
          <a:prstGeom prst="rect">
            <a:avLst/>
          </a:prstGeom>
        </p:spPr>
      </p:pic>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mc:AlternateContent xmlns:mc="http://schemas.openxmlformats.org/markup-compatibility/2006" xmlns:a14="http://schemas.microsoft.com/office/drawing/2010/main">
        <mc:Choice Requires="a14">
          <p:sp>
            <p:nvSpPr>
              <p:cNvPr id="45" name="Rectangle 1"/>
              <p:cNvSpPr>
                <a:spLocks/>
              </p:cNvSpPr>
              <p:nvPr/>
            </p:nvSpPr>
            <p:spPr bwMode="auto">
              <a:xfrm>
                <a:off x="156133" y="4813977"/>
                <a:ext cx="2496453" cy="830997"/>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54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𝐻</m:t>
                      </m:r>
                      <m:r>
                        <a:rPr lang="en-US" sz="54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 </m:t>
                      </m:r>
                      <m:r>
                        <a:rPr lang="en-US" sz="5400" b="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𝐹</m:t>
                      </m:r>
                      <m:r>
                        <a:rPr lang="en-US" sz="54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𝑖𝑒𝑙𝑑</m:t>
                      </m:r>
                    </m:oMath>
                  </m:oMathPara>
                </a14:m>
                <a:endParaRPr lang="en-US" sz="5400" dirty="0">
                  <a:solidFill>
                    <a:schemeClr val="accent2">
                      <a:lumMod val="75000"/>
                    </a:schemeClr>
                  </a:solidFill>
                  <a:latin typeface="Lato Regular"/>
                  <a:ea typeface="ＭＳ Ｐゴシック" charset="0"/>
                  <a:cs typeface="Lato Regular"/>
                  <a:sym typeface="Bebas Neue" charset="0"/>
                </a:endParaRPr>
              </a:p>
            </p:txBody>
          </p:sp>
        </mc:Choice>
        <mc:Fallback xmlns="">
          <p:sp>
            <p:nvSpPr>
              <p:cNvPr id="45" name="Rectangle 1"/>
              <p:cNvSpPr>
                <a:spLocks noRot="1" noChangeAspect="1" noMove="1" noResize="1" noEditPoints="1" noAdjustHandles="1" noChangeArrowheads="1" noChangeShapeType="1" noTextEdit="1"/>
              </p:cNvSpPr>
              <p:nvPr/>
            </p:nvSpPr>
            <p:spPr bwMode="auto">
              <a:xfrm>
                <a:off x="156133" y="4813977"/>
                <a:ext cx="2496453" cy="830997"/>
              </a:xfrm>
              <a:prstGeom prst="rect">
                <a:avLst/>
              </a:prstGeom>
              <a:blipFill rotWithShape="0">
                <a:blip r:embed="rId4"/>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1"/>
              <p:cNvSpPr>
                <a:spLocks/>
              </p:cNvSpPr>
              <p:nvPr/>
            </p:nvSpPr>
            <p:spPr bwMode="auto">
              <a:xfrm>
                <a:off x="0" y="8138683"/>
                <a:ext cx="2610908" cy="798039"/>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4800" i="1">
                              <a:solidFill>
                                <a:schemeClr val="accent2">
                                  <a:lumMod val="50000"/>
                                </a:schemeClr>
                              </a:solidFill>
                              <a:latin typeface="Cambria Math" panose="02040503050406030204" pitchFamily="18" charset="0"/>
                            </a:rPr>
                          </m:ctrlPr>
                        </m:sSubPr>
                        <m:e>
                          <m:r>
                            <a:rPr lang="en-US" sz="4800" i="1">
                              <a:solidFill>
                                <a:schemeClr val="accent2">
                                  <a:lumMod val="50000"/>
                                </a:schemeClr>
                              </a:solidFill>
                              <a:latin typeface="Cambria Math" panose="02040503050406030204" pitchFamily="18" charset="0"/>
                            </a:rPr>
                            <m:t>𝜇</m:t>
                          </m:r>
                        </m:e>
                        <m:sub>
                          <m:r>
                            <a:rPr lang="en-US" sz="4800">
                              <a:solidFill>
                                <a:schemeClr val="accent2">
                                  <a:lumMod val="50000"/>
                                </a:schemeClr>
                              </a:solidFill>
                              <a:latin typeface="Cambria Math" panose="02040503050406030204" pitchFamily="18" charset="0"/>
                            </a:rPr>
                            <m:t>0</m:t>
                          </m:r>
                        </m:sub>
                      </m:sSub>
                      <m:sSub>
                        <m:sSubPr>
                          <m:ctrlPr>
                            <a:rPr lang="en-US" sz="4800" i="1">
                              <a:solidFill>
                                <a:schemeClr val="accent2">
                                  <a:lumMod val="50000"/>
                                </a:schemeClr>
                              </a:solidFill>
                              <a:latin typeface="Cambria Math" panose="02040503050406030204" pitchFamily="18" charset="0"/>
                            </a:rPr>
                          </m:ctrlPr>
                        </m:sSubPr>
                        <m:e>
                          <m:r>
                            <a:rPr lang="en-US" sz="4800" i="1">
                              <a:solidFill>
                                <a:schemeClr val="accent2">
                                  <a:lumMod val="50000"/>
                                </a:schemeClr>
                              </a:solidFill>
                              <a:latin typeface="Cambria Math" panose="02040503050406030204" pitchFamily="18" charset="0"/>
                            </a:rPr>
                            <m:t>𝑀</m:t>
                          </m:r>
                        </m:e>
                        <m:sub>
                          <m:r>
                            <a:rPr lang="en-US" sz="4800" i="1">
                              <a:solidFill>
                                <a:schemeClr val="accent2">
                                  <a:lumMod val="50000"/>
                                </a:schemeClr>
                              </a:solidFill>
                              <a:latin typeface="Cambria Math" panose="02040503050406030204" pitchFamily="18" charset="0"/>
                            </a:rPr>
                            <m:t>𝑖</m:t>
                          </m:r>
                        </m:sub>
                      </m:sSub>
                      <m:sSub>
                        <m:sSubPr>
                          <m:ctrlPr>
                            <a:rPr lang="en-US" sz="4800" i="1">
                              <a:solidFill>
                                <a:schemeClr val="accent2">
                                  <a:lumMod val="50000"/>
                                </a:schemeClr>
                              </a:solidFill>
                              <a:latin typeface="Cambria Math" panose="02040503050406030204" pitchFamily="18" charset="0"/>
                            </a:rPr>
                          </m:ctrlPr>
                        </m:sSubPr>
                        <m:e>
                          <m:r>
                            <a:rPr lang="en-US" sz="4800">
                              <a:solidFill>
                                <a:schemeClr val="accent2">
                                  <a:lumMod val="50000"/>
                                </a:schemeClr>
                              </a:solidFill>
                              <a:latin typeface="Cambria Math" panose="02040503050406030204" pitchFamily="18" charset="0"/>
                            </a:rPr>
                            <m:t>𝜕</m:t>
                          </m:r>
                        </m:e>
                        <m:sub>
                          <m:r>
                            <a:rPr lang="en-US" sz="4800" i="1">
                              <a:solidFill>
                                <a:schemeClr val="accent2">
                                  <a:lumMod val="50000"/>
                                </a:schemeClr>
                              </a:solidFill>
                              <a:latin typeface="Cambria Math" panose="02040503050406030204" pitchFamily="18" charset="0"/>
                            </a:rPr>
                            <m:t>𝑖</m:t>
                          </m:r>
                        </m:sub>
                      </m:sSub>
                      <m:sSub>
                        <m:sSubPr>
                          <m:ctrlPr>
                            <a:rPr lang="en-US" sz="4800" i="1">
                              <a:solidFill>
                                <a:schemeClr val="accent2">
                                  <a:lumMod val="50000"/>
                                </a:schemeClr>
                              </a:solidFill>
                              <a:latin typeface="Cambria Math" panose="02040503050406030204" pitchFamily="18" charset="0"/>
                            </a:rPr>
                          </m:ctrlPr>
                        </m:sSubPr>
                        <m:e>
                          <m:r>
                            <a:rPr lang="en-US" sz="4800" i="1">
                              <a:solidFill>
                                <a:schemeClr val="accent2">
                                  <a:lumMod val="50000"/>
                                </a:schemeClr>
                              </a:solidFill>
                              <a:latin typeface="Cambria Math" panose="02040503050406030204" pitchFamily="18" charset="0"/>
                            </a:rPr>
                            <m:t>𝐻</m:t>
                          </m:r>
                        </m:e>
                        <m:sub>
                          <m:r>
                            <a:rPr lang="en-US" sz="4800" i="1">
                              <a:solidFill>
                                <a:schemeClr val="accent2">
                                  <a:lumMod val="50000"/>
                                </a:schemeClr>
                              </a:solidFill>
                              <a:latin typeface="Cambria Math" panose="02040503050406030204" pitchFamily="18" charset="0"/>
                            </a:rPr>
                            <m:t>𝑗</m:t>
                          </m:r>
                        </m:sub>
                      </m:sSub>
                    </m:oMath>
                  </m:oMathPara>
                </a14:m>
                <a:endParaRPr lang="en-US" sz="4800" dirty="0">
                  <a:solidFill>
                    <a:schemeClr val="accent2">
                      <a:lumMod val="75000"/>
                    </a:schemeClr>
                  </a:solidFill>
                  <a:latin typeface="Lato Regular"/>
                  <a:ea typeface="ＭＳ Ｐゴシック" charset="0"/>
                  <a:cs typeface="Lato Regular"/>
                  <a:sym typeface="Bebas Neue" charset="0"/>
                </a:endParaRPr>
              </a:p>
            </p:txBody>
          </p:sp>
        </mc:Choice>
        <mc:Fallback xmlns="">
          <p:sp>
            <p:nvSpPr>
              <p:cNvPr id="46" name="Rectangle 1"/>
              <p:cNvSpPr>
                <a:spLocks noRot="1" noChangeAspect="1" noMove="1" noResize="1" noEditPoints="1" noAdjustHandles="1" noChangeArrowheads="1" noChangeShapeType="1" noTextEdit="1"/>
              </p:cNvSpPr>
              <p:nvPr/>
            </p:nvSpPr>
            <p:spPr bwMode="auto">
              <a:xfrm>
                <a:off x="0" y="8138683"/>
                <a:ext cx="2610908" cy="798039"/>
              </a:xfrm>
              <a:prstGeom prst="rect">
                <a:avLst/>
              </a:prstGeom>
              <a:blipFill rotWithShape="0">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sp>
        <p:nvSpPr>
          <p:cNvPr id="47" name="Rectangle 1"/>
          <p:cNvSpPr>
            <a:spLocks/>
          </p:cNvSpPr>
          <p:nvPr/>
        </p:nvSpPr>
        <p:spPr bwMode="auto">
          <a:xfrm>
            <a:off x="4219415" y="2102033"/>
            <a:ext cx="513281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Same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8" name="Rectangle 1"/>
          <p:cNvSpPr>
            <a:spLocks/>
          </p:cNvSpPr>
          <p:nvPr/>
        </p:nvSpPr>
        <p:spPr bwMode="auto">
          <a:xfrm>
            <a:off x="13855449" y="2102033"/>
            <a:ext cx="60165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Different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15</a:t>
            </a:r>
            <a:endParaRPr lang="en-US" sz="2000" b="1" dirty="0">
              <a:solidFill>
                <a:schemeClr val="bg1"/>
              </a:solidFill>
            </a:endParaRPr>
          </a:p>
        </p:txBody>
      </p:sp>
    </p:spTree>
    <p:extLst>
      <p:ext uri="{BB962C8B-B14F-4D97-AF65-F5344CB8AC3E}">
        <p14:creationId xmlns:p14="http://schemas.microsoft.com/office/powerpoint/2010/main" val="220362671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6" name="Rectangle 1"/>
          <p:cNvSpPr>
            <a:spLocks/>
          </p:cNvSpPr>
          <p:nvPr/>
        </p:nvSpPr>
        <p:spPr bwMode="auto">
          <a:xfrm>
            <a:off x="4993" y="8199149"/>
            <a:ext cx="316913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400" dirty="0" smtClean="0">
                <a:solidFill>
                  <a:schemeClr val="accent2">
                    <a:lumMod val="75000"/>
                  </a:schemeClr>
                </a:solidFill>
                <a:latin typeface="Lato Regular"/>
                <a:ea typeface="ＭＳ Ｐゴシック" charset="0"/>
                <a:cs typeface="Lato Regular"/>
                <a:sym typeface="Bebas Neue" charset="0"/>
              </a:rPr>
              <a:t>Temperature</a:t>
            </a:r>
            <a:endParaRPr lang="en-US" sz="4800" dirty="0">
              <a:solidFill>
                <a:schemeClr val="accent2">
                  <a:lumMod val="75000"/>
                </a:schemeClr>
              </a:solidFill>
              <a:latin typeface="Lato Regular"/>
              <a:ea typeface="ＭＳ Ｐゴシック" charset="0"/>
              <a:cs typeface="Lato Regular"/>
              <a:sym typeface="Bebas Neue" charset="0"/>
            </a:endParaRPr>
          </a:p>
        </p:txBody>
      </p:sp>
      <p:sp>
        <p:nvSpPr>
          <p:cNvPr id="47" name="Rectangle 1"/>
          <p:cNvSpPr>
            <a:spLocks/>
          </p:cNvSpPr>
          <p:nvPr/>
        </p:nvSpPr>
        <p:spPr bwMode="auto">
          <a:xfrm>
            <a:off x="4219415" y="2150485"/>
            <a:ext cx="513281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Same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8" name="Rectangle 1"/>
          <p:cNvSpPr>
            <a:spLocks/>
          </p:cNvSpPr>
          <p:nvPr/>
        </p:nvSpPr>
        <p:spPr bwMode="auto">
          <a:xfrm>
            <a:off x="13855449" y="2102033"/>
            <a:ext cx="60165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Different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16</a:t>
            </a:r>
            <a:endParaRPr lang="en-US" sz="2000" b="1" dirty="0">
              <a:solidFill>
                <a:schemeClr val="bg1"/>
              </a:solidFill>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l="4536" t="7133" r="2419" b="3519"/>
          <a:stretch/>
        </p:blipFill>
        <p:spPr>
          <a:xfrm>
            <a:off x="3266546" y="4090539"/>
            <a:ext cx="17524917" cy="6416816"/>
          </a:xfrm>
          <a:prstGeom prst="rect">
            <a:avLst/>
          </a:prstGeom>
        </p:spPr>
      </p:pic>
      <p:sp>
        <p:nvSpPr>
          <p:cNvPr id="45" name="Rectangle 1"/>
          <p:cNvSpPr>
            <a:spLocks/>
          </p:cNvSpPr>
          <p:nvPr/>
        </p:nvSpPr>
        <p:spPr bwMode="auto">
          <a:xfrm>
            <a:off x="191057" y="4945201"/>
            <a:ext cx="28421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2">
                    <a:lumMod val="75000"/>
                  </a:schemeClr>
                </a:solidFill>
                <a:latin typeface="Lato Regular"/>
                <a:ea typeface="ＭＳ Ｐゴシック" charset="0"/>
                <a:cs typeface="Lato Regular"/>
                <a:sym typeface="Bebas Neue" charset="0"/>
              </a:rPr>
              <a:t>streamline</a:t>
            </a:r>
            <a:endParaRPr lang="en-US" sz="5400" dirty="0">
              <a:solidFill>
                <a:schemeClr val="accent2">
                  <a:lumMod val="75000"/>
                </a:schemeClr>
              </a:solidFill>
              <a:latin typeface="Lato Regular"/>
              <a:ea typeface="ＭＳ Ｐゴシック" charset="0"/>
              <a:cs typeface="Lato Regular"/>
              <a:sym typeface="Bebas Neue" charset="0"/>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343433"/>
                <a:ext cx="8623258"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41</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343433"/>
                <a:ext cx="8623258" cy="923330"/>
              </a:xfrm>
              <a:prstGeom prst="rect">
                <a:avLst/>
              </a:prstGeom>
              <a:blipFill rotWithShape="0">
                <a:blip r:embed="rId4"/>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54453197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6" name="Rectangle 1"/>
          <p:cNvSpPr>
            <a:spLocks/>
          </p:cNvSpPr>
          <p:nvPr/>
        </p:nvSpPr>
        <p:spPr bwMode="auto">
          <a:xfrm>
            <a:off x="4993" y="8199149"/>
            <a:ext cx="316913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400" dirty="0" smtClean="0">
                <a:solidFill>
                  <a:schemeClr val="accent2">
                    <a:lumMod val="75000"/>
                  </a:schemeClr>
                </a:solidFill>
                <a:latin typeface="Lato Regular"/>
                <a:ea typeface="ＭＳ Ｐゴシック" charset="0"/>
                <a:cs typeface="Lato Regular"/>
                <a:sym typeface="Bebas Neue" charset="0"/>
              </a:rPr>
              <a:t>Temperature</a:t>
            </a:r>
            <a:endParaRPr lang="en-US" sz="4800" dirty="0">
              <a:solidFill>
                <a:schemeClr val="accent2">
                  <a:lumMod val="75000"/>
                </a:schemeClr>
              </a:solidFill>
              <a:latin typeface="Lato Regular"/>
              <a:ea typeface="ＭＳ Ｐゴシック" charset="0"/>
              <a:cs typeface="Lato Regular"/>
              <a:sym typeface="Bebas Neue" charset="0"/>
            </a:endParaRPr>
          </a:p>
        </p:txBody>
      </p:sp>
      <p:sp>
        <p:nvSpPr>
          <p:cNvPr id="47" name="Rectangle 1"/>
          <p:cNvSpPr>
            <a:spLocks/>
          </p:cNvSpPr>
          <p:nvPr/>
        </p:nvSpPr>
        <p:spPr bwMode="auto">
          <a:xfrm>
            <a:off x="4219415" y="2150485"/>
            <a:ext cx="513281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Same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8" name="Rectangle 1"/>
          <p:cNvSpPr>
            <a:spLocks/>
          </p:cNvSpPr>
          <p:nvPr/>
        </p:nvSpPr>
        <p:spPr bwMode="auto">
          <a:xfrm>
            <a:off x="13855449" y="2102033"/>
            <a:ext cx="601658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Different direction</a:t>
            </a:r>
            <a:endParaRPr lang="en-US" sz="6000" dirty="0">
              <a:solidFill>
                <a:schemeClr val="accent2">
                  <a:lumMod val="75000"/>
                </a:schemeClr>
              </a:solidFill>
              <a:latin typeface="Lato Regular"/>
              <a:ea typeface="ＭＳ Ｐゴシック" charset="0"/>
              <a:cs typeface="Lato Regular"/>
              <a:sym typeface="Bebas Neue" charset="0"/>
            </a:endParaRPr>
          </a:p>
        </p:txBody>
      </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17</a:t>
            </a:r>
            <a:endParaRPr lang="en-US" sz="2000" b="1" dirty="0">
              <a:solidFill>
                <a:schemeClr val="bg1"/>
              </a:solidFill>
            </a:endParaRPr>
          </a:p>
        </p:txBody>
      </p:sp>
      <p:sp>
        <p:nvSpPr>
          <p:cNvPr id="45" name="Rectangle 1"/>
          <p:cNvSpPr>
            <a:spLocks/>
          </p:cNvSpPr>
          <p:nvPr/>
        </p:nvSpPr>
        <p:spPr bwMode="auto">
          <a:xfrm>
            <a:off x="191057" y="4945201"/>
            <a:ext cx="28421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2">
                    <a:lumMod val="75000"/>
                  </a:schemeClr>
                </a:solidFill>
                <a:latin typeface="Lato Regular"/>
                <a:ea typeface="ＭＳ Ｐゴシック" charset="0"/>
                <a:cs typeface="Lato Regular"/>
                <a:sym typeface="Bebas Neue" charset="0"/>
              </a:rPr>
              <a:t>streamline</a:t>
            </a:r>
            <a:endParaRPr lang="en-US" sz="5400" dirty="0">
              <a:solidFill>
                <a:schemeClr val="accent2">
                  <a:lumMod val="75000"/>
                </a:schemeClr>
              </a:solidFill>
              <a:latin typeface="Lato Regular"/>
              <a:ea typeface="ＭＳ Ｐゴシック" charset="0"/>
              <a:cs typeface="Lato Regular"/>
              <a:sym typeface="Bebas Neue" charset="0"/>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343433"/>
                <a:ext cx="8623258"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82</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343433"/>
                <a:ext cx="8623258" cy="923330"/>
              </a:xfrm>
              <a:prstGeom prst="rect">
                <a:avLst/>
              </a:prstGeom>
              <a:blipFill rotWithShape="0">
                <a:blip r:embed="rId3"/>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4325" t="10904" r="2446"/>
          <a:stretch/>
        </p:blipFill>
        <p:spPr>
          <a:xfrm>
            <a:off x="3235751" y="4180115"/>
            <a:ext cx="17430254" cy="6351474"/>
          </a:xfrm>
          <a:prstGeom prst="rect">
            <a:avLst/>
          </a:prstGeom>
        </p:spPr>
      </p:pic>
    </p:spTree>
    <p:extLst>
      <p:ext uri="{BB962C8B-B14F-4D97-AF65-F5344CB8AC3E}">
        <p14:creationId xmlns:p14="http://schemas.microsoft.com/office/powerpoint/2010/main" val="354454780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
          <p:cNvSpPr>
            <a:spLocks/>
          </p:cNvSpPr>
          <p:nvPr/>
        </p:nvSpPr>
        <p:spPr bwMode="auto">
          <a:xfrm>
            <a:off x="1705756" y="1108042"/>
            <a:ext cx="2604880"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Content</a:t>
            </a:r>
            <a:endParaRPr lang="en-US" sz="5800" dirty="0">
              <a:solidFill>
                <a:schemeClr val="tx2"/>
              </a:solidFill>
              <a:latin typeface="Lato Regular"/>
              <a:ea typeface="ＭＳ Ｐゴシック" charset="0"/>
              <a:cs typeface="Lato Regular"/>
              <a:sym typeface="Bebas Neue" charset="0"/>
            </a:endParaRPr>
          </a:p>
        </p:txBody>
      </p:sp>
      <p:sp>
        <p:nvSpPr>
          <p:cNvPr id="53" name="Rectangle 52"/>
          <p:cNvSpPr/>
          <p:nvPr/>
        </p:nvSpPr>
        <p:spPr>
          <a:xfrm>
            <a:off x="1746254" y="2204953"/>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p:cNvSpPr txBox="1"/>
          <p:nvPr/>
        </p:nvSpPr>
        <p:spPr>
          <a:xfrm>
            <a:off x="3248509" y="5376147"/>
            <a:ext cx="2508700" cy="474489"/>
          </a:xfrm>
          <a:prstGeom prst="rect">
            <a:avLst/>
          </a:prstGeom>
          <a:noFill/>
        </p:spPr>
        <p:txBody>
          <a:bodyPr wrap="none" lIns="0" tIns="0" rIns="0" bIns="0" rtlCol="0">
            <a:spAutoFit/>
          </a:bodyPr>
          <a:lstStyle/>
          <a:p>
            <a:pPr algn="ctr">
              <a:lnSpc>
                <a:spcPts val="3733"/>
              </a:lnSpc>
              <a:spcAft>
                <a:spcPts val="3199"/>
              </a:spcAft>
            </a:pPr>
            <a:r>
              <a:rPr lang="en-US" sz="4000" b="1" dirty="0" smtClean="0">
                <a:latin typeface="Lato Regular"/>
                <a:cs typeface="Lato Regular"/>
              </a:rPr>
              <a:t>Aneurysm</a:t>
            </a:r>
            <a:endParaRPr lang="en-US" sz="2900" b="1" dirty="0">
              <a:latin typeface="Lato Regular"/>
              <a:cs typeface="Lato Regular"/>
            </a:endParaRPr>
          </a:p>
        </p:txBody>
      </p:sp>
      <p:sp>
        <p:nvSpPr>
          <p:cNvPr id="64" name="TextBox 63"/>
          <p:cNvSpPr txBox="1"/>
          <p:nvPr/>
        </p:nvSpPr>
        <p:spPr>
          <a:xfrm>
            <a:off x="8289450" y="5376147"/>
            <a:ext cx="2693045"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introduction</a:t>
            </a:r>
            <a:endParaRPr lang="en-US" b="1" dirty="0">
              <a:latin typeface="Lato Regular"/>
              <a:cs typeface="Lato Regular"/>
            </a:endParaRPr>
          </a:p>
        </p:txBody>
      </p:sp>
      <p:sp>
        <p:nvSpPr>
          <p:cNvPr id="67" name="TextBox 66"/>
          <p:cNvSpPr txBox="1"/>
          <p:nvPr/>
        </p:nvSpPr>
        <p:spPr>
          <a:xfrm>
            <a:off x="13973990" y="5376148"/>
            <a:ext cx="1590180"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History</a:t>
            </a:r>
            <a:endParaRPr lang="en-US" sz="2900" b="1" dirty="0">
              <a:latin typeface="Lato Regular"/>
              <a:cs typeface="Lato Regular"/>
            </a:endParaRPr>
          </a:p>
        </p:txBody>
      </p:sp>
      <p:sp>
        <p:nvSpPr>
          <p:cNvPr id="70" name="TextBox 69"/>
          <p:cNvSpPr txBox="1"/>
          <p:nvPr/>
        </p:nvSpPr>
        <p:spPr>
          <a:xfrm>
            <a:off x="18824970" y="5376148"/>
            <a:ext cx="2154437"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Geometry</a:t>
            </a:r>
            <a:endParaRPr lang="en-US" b="1" dirty="0">
              <a:latin typeface="Lato Regular"/>
              <a:cs typeface="Lato Regular"/>
            </a:endParaRPr>
          </a:p>
        </p:txBody>
      </p:sp>
      <p:sp>
        <p:nvSpPr>
          <p:cNvPr id="73" name="TextBox 72"/>
          <p:cNvSpPr txBox="1"/>
          <p:nvPr/>
        </p:nvSpPr>
        <p:spPr>
          <a:xfrm>
            <a:off x="2925503" y="9602707"/>
            <a:ext cx="3154710"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Governing Eq.</a:t>
            </a:r>
            <a:endParaRPr lang="en-US" b="1" dirty="0">
              <a:latin typeface="Lato Regular"/>
              <a:cs typeface="Lato Regular"/>
            </a:endParaRPr>
          </a:p>
        </p:txBody>
      </p:sp>
      <p:sp>
        <p:nvSpPr>
          <p:cNvPr id="76" name="TextBox 75"/>
          <p:cNvSpPr txBox="1"/>
          <p:nvPr/>
        </p:nvSpPr>
        <p:spPr>
          <a:xfrm>
            <a:off x="7635423" y="9602707"/>
            <a:ext cx="4001095"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Non-</a:t>
            </a:r>
            <a:r>
              <a:rPr lang="en-US" b="1" dirty="0" err="1" smtClean="0">
                <a:latin typeface="Lato Regular"/>
                <a:cs typeface="Lato Regular"/>
              </a:rPr>
              <a:t>dimensionals</a:t>
            </a:r>
            <a:endParaRPr lang="en-US" b="1" dirty="0">
              <a:latin typeface="Lato Regular"/>
              <a:cs typeface="Lato Regular"/>
            </a:endParaRPr>
          </a:p>
        </p:txBody>
      </p:sp>
      <p:sp>
        <p:nvSpPr>
          <p:cNvPr id="79" name="TextBox 78"/>
          <p:cNvSpPr txBox="1"/>
          <p:nvPr/>
        </p:nvSpPr>
        <p:spPr>
          <a:xfrm>
            <a:off x="14012460" y="9602707"/>
            <a:ext cx="1513236"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results</a:t>
            </a:r>
            <a:endParaRPr lang="en-US" b="1" dirty="0">
              <a:latin typeface="Lato Regular"/>
              <a:cs typeface="Lato Regular"/>
            </a:endParaRPr>
          </a:p>
        </p:txBody>
      </p:sp>
      <p:sp>
        <p:nvSpPr>
          <p:cNvPr id="82" name="TextBox 81"/>
          <p:cNvSpPr txBox="1"/>
          <p:nvPr/>
        </p:nvSpPr>
        <p:spPr>
          <a:xfrm>
            <a:off x="18427428" y="9602707"/>
            <a:ext cx="2949526" cy="474489"/>
          </a:xfrm>
          <a:prstGeom prst="rect">
            <a:avLst/>
          </a:prstGeom>
          <a:noFill/>
        </p:spPr>
        <p:txBody>
          <a:bodyPr wrap="none" lIns="0" tIns="0" rIns="0" bIns="0" rtlCol="0">
            <a:spAutoFit/>
          </a:bodyPr>
          <a:lstStyle/>
          <a:p>
            <a:pPr algn="ctr">
              <a:lnSpc>
                <a:spcPts val="3733"/>
              </a:lnSpc>
              <a:spcAft>
                <a:spcPts val="3199"/>
              </a:spcAft>
            </a:pPr>
            <a:r>
              <a:rPr lang="en-US" b="1" dirty="0" smtClean="0">
                <a:latin typeface="Lato Regular"/>
                <a:cs typeface="Lato Regular"/>
              </a:rPr>
              <a:t>Drug delivery</a:t>
            </a:r>
            <a:endParaRPr lang="en-US" b="1" dirty="0">
              <a:latin typeface="Lato Regular"/>
              <a:cs typeface="Lato Regular"/>
            </a:endParaRPr>
          </a:p>
        </p:txBody>
      </p:sp>
      <p:sp>
        <p:nvSpPr>
          <p:cNvPr id="85" name="Oval 84"/>
          <p:cNvSpPr/>
          <p:nvPr/>
        </p:nvSpPr>
        <p:spPr>
          <a:xfrm>
            <a:off x="19173398" y="7766945"/>
            <a:ext cx="1457579" cy="1457957"/>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4040287" y="7766945"/>
            <a:ext cx="1457579" cy="1457957"/>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774065" y="7766945"/>
            <a:ext cx="1457579" cy="1457957"/>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907175" y="3540385"/>
            <a:ext cx="1457579" cy="1457957"/>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4040287" y="3601293"/>
            <a:ext cx="1457579" cy="1457957"/>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907175" y="7766945"/>
            <a:ext cx="1457579" cy="1457957"/>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774065" y="3540385"/>
            <a:ext cx="1457579" cy="145795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9173398" y="3540385"/>
            <a:ext cx="1457579" cy="1457957"/>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36"/>
          <p:cNvSpPr>
            <a:spLocks noChangeArrowheads="1"/>
          </p:cNvSpPr>
          <p:nvPr/>
        </p:nvSpPr>
        <p:spPr bwMode="auto">
          <a:xfrm>
            <a:off x="4236485" y="4002897"/>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6"/>
          <p:cNvSpPr>
            <a:spLocks noChangeArrowheads="1"/>
          </p:cNvSpPr>
          <p:nvPr/>
        </p:nvSpPr>
        <p:spPr bwMode="auto">
          <a:xfrm>
            <a:off x="9393192" y="4030349"/>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36"/>
          <p:cNvSpPr>
            <a:spLocks noChangeArrowheads="1"/>
          </p:cNvSpPr>
          <p:nvPr/>
        </p:nvSpPr>
        <p:spPr bwMode="auto">
          <a:xfrm>
            <a:off x="14456229" y="4030348"/>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36"/>
          <p:cNvSpPr>
            <a:spLocks noChangeArrowheads="1"/>
          </p:cNvSpPr>
          <p:nvPr/>
        </p:nvSpPr>
        <p:spPr bwMode="auto">
          <a:xfrm>
            <a:off x="19631511" y="3981496"/>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6"/>
          <p:cNvSpPr>
            <a:spLocks noChangeArrowheads="1"/>
          </p:cNvSpPr>
          <p:nvPr/>
        </p:nvSpPr>
        <p:spPr bwMode="auto">
          <a:xfrm>
            <a:off x="4238302" y="8285069"/>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36"/>
          <p:cNvSpPr>
            <a:spLocks noChangeArrowheads="1"/>
          </p:cNvSpPr>
          <p:nvPr/>
        </p:nvSpPr>
        <p:spPr bwMode="auto">
          <a:xfrm>
            <a:off x="9393192" y="8224722"/>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36"/>
          <p:cNvSpPr>
            <a:spLocks noChangeArrowheads="1"/>
          </p:cNvSpPr>
          <p:nvPr/>
        </p:nvSpPr>
        <p:spPr bwMode="auto">
          <a:xfrm>
            <a:off x="14479167" y="8224721"/>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36"/>
          <p:cNvSpPr>
            <a:spLocks noChangeArrowheads="1"/>
          </p:cNvSpPr>
          <p:nvPr/>
        </p:nvSpPr>
        <p:spPr bwMode="auto">
          <a:xfrm>
            <a:off x="19631511" y="8208056"/>
            <a:ext cx="579817" cy="575733"/>
          </a:xfrm>
          <a:custGeom>
            <a:avLst/>
            <a:gdLst>
              <a:gd name="T0" fmla="*/ 572 w 602"/>
              <a:gd name="T1" fmla="*/ 409 h 601"/>
              <a:gd name="T2" fmla="*/ 572 w 602"/>
              <a:gd name="T3" fmla="*/ 409 h 601"/>
              <a:gd name="T4" fmla="*/ 445 w 602"/>
              <a:gd name="T5" fmla="*/ 409 h 601"/>
              <a:gd name="T6" fmla="*/ 445 w 602"/>
              <a:gd name="T7" fmla="*/ 353 h 601"/>
              <a:gd name="T8" fmla="*/ 544 w 602"/>
              <a:gd name="T9" fmla="*/ 353 h 601"/>
              <a:gd name="T10" fmla="*/ 544 w 602"/>
              <a:gd name="T11" fmla="*/ 56 h 601"/>
              <a:gd name="T12" fmla="*/ 452 w 602"/>
              <a:gd name="T13" fmla="*/ 56 h 601"/>
              <a:gd name="T14" fmla="*/ 452 w 602"/>
              <a:gd name="T15" fmla="*/ 56 h 601"/>
              <a:gd name="T16" fmla="*/ 332 w 602"/>
              <a:gd name="T17" fmla="*/ 56 h 601"/>
              <a:gd name="T18" fmla="*/ 332 w 602"/>
              <a:gd name="T19" fmla="*/ 56 h 601"/>
              <a:gd name="T20" fmla="*/ 247 w 602"/>
              <a:gd name="T21" fmla="*/ 56 h 601"/>
              <a:gd name="T22" fmla="*/ 247 w 602"/>
              <a:gd name="T23" fmla="*/ 155 h 601"/>
              <a:gd name="T24" fmla="*/ 191 w 602"/>
              <a:gd name="T25" fmla="*/ 155 h 601"/>
              <a:gd name="T26" fmla="*/ 191 w 602"/>
              <a:gd name="T27" fmla="*/ 28 h 601"/>
              <a:gd name="T28" fmla="*/ 219 w 602"/>
              <a:gd name="T29" fmla="*/ 0 h 601"/>
              <a:gd name="T30" fmla="*/ 318 w 602"/>
              <a:gd name="T31" fmla="*/ 0 h 601"/>
              <a:gd name="T32" fmla="*/ 318 w 602"/>
              <a:gd name="T33" fmla="*/ 0 h 601"/>
              <a:gd name="T34" fmla="*/ 481 w 602"/>
              <a:gd name="T35" fmla="*/ 0 h 601"/>
              <a:gd name="T36" fmla="*/ 481 w 602"/>
              <a:gd name="T37" fmla="*/ 0 h 601"/>
              <a:gd name="T38" fmla="*/ 572 w 602"/>
              <a:gd name="T39" fmla="*/ 0 h 601"/>
              <a:gd name="T40" fmla="*/ 601 w 602"/>
              <a:gd name="T41" fmla="*/ 28 h 601"/>
              <a:gd name="T42" fmla="*/ 601 w 602"/>
              <a:gd name="T43" fmla="*/ 381 h 601"/>
              <a:gd name="T44" fmla="*/ 572 w 602"/>
              <a:gd name="T45" fmla="*/ 409 h 601"/>
              <a:gd name="T46" fmla="*/ 290 w 602"/>
              <a:gd name="T47" fmla="*/ 183 h 601"/>
              <a:gd name="T48" fmla="*/ 290 w 602"/>
              <a:gd name="T49" fmla="*/ 183 h 601"/>
              <a:gd name="T50" fmla="*/ 290 w 602"/>
              <a:gd name="T51" fmla="*/ 183 h 601"/>
              <a:gd name="T52" fmla="*/ 389 w 602"/>
              <a:gd name="T53" fmla="*/ 183 h 601"/>
              <a:gd name="T54" fmla="*/ 417 w 602"/>
              <a:gd name="T55" fmla="*/ 212 h 601"/>
              <a:gd name="T56" fmla="*/ 417 w 602"/>
              <a:gd name="T57" fmla="*/ 572 h 601"/>
              <a:gd name="T58" fmla="*/ 389 w 602"/>
              <a:gd name="T59" fmla="*/ 600 h 601"/>
              <a:gd name="T60" fmla="*/ 28 w 602"/>
              <a:gd name="T61" fmla="*/ 600 h 601"/>
              <a:gd name="T62" fmla="*/ 0 w 602"/>
              <a:gd name="T63" fmla="*/ 572 h 601"/>
              <a:gd name="T64" fmla="*/ 0 w 602"/>
              <a:gd name="T65" fmla="*/ 212 h 601"/>
              <a:gd name="T66" fmla="*/ 28 w 602"/>
              <a:gd name="T67" fmla="*/ 183 h 601"/>
              <a:gd name="T68" fmla="*/ 134 w 602"/>
              <a:gd name="T69" fmla="*/ 183 h 601"/>
              <a:gd name="T70" fmla="*/ 134 w 602"/>
              <a:gd name="T71" fmla="*/ 183 h 601"/>
              <a:gd name="T72" fmla="*/ 290 w 602"/>
              <a:gd name="T73" fmla="*/ 183 h 601"/>
              <a:gd name="T74" fmla="*/ 57 w 602"/>
              <a:gd name="T75" fmla="*/ 240 h 601"/>
              <a:gd name="T76" fmla="*/ 57 w 602"/>
              <a:gd name="T77" fmla="*/ 240 h 601"/>
              <a:gd name="T78" fmla="*/ 57 w 602"/>
              <a:gd name="T79" fmla="*/ 544 h 601"/>
              <a:gd name="T80" fmla="*/ 361 w 602"/>
              <a:gd name="T81" fmla="*/ 544 h 601"/>
              <a:gd name="T82" fmla="*/ 361 w 602"/>
              <a:gd name="T83" fmla="*/ 240 h 601"/>
              <a:gd name="T84" fmla="*/ 261 w 602"/>
              <a:gd name="T85" fmla="*/ 240 h 601"/>
              <a:gd name="T86" fmla="*/ 261 w 602"/>
              <a:gd name="T87" fmla="*/ 240 h 601"/>
              <a:gd name="T88" fmla="*/ 141 w 602"/>
              <a:gd name="T89" fmla="*/ 240 h 601"/>
              <a:gd name="T90" fmla="*/ 141 w 602"/>
              <a:gd name="T91" fmla="*/ 240 h 601"/>
              <a:gd name="T92" fmla="*/ 57 w 602"/>
              <a:gd name="T93" fmla="*/ 24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lnTo>
                  <a:pt x="452" y="56"/>
                </a:lnTo>
                <a:cubicBezTo>
                  <a:pt x="332" y="56"/>
                  <a:pt x="332" y="56"/>
                  <a:pt x="332" y="56"/>
                </a:cubicBezTo>
                <a:lnTo>
                  <a:pt x="332" y="56"/>
                </a:ln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lnTo>
                  <a:pt x="318" y="0"/>
                </a:lnTo>
                <a:cubicBezTo>
                  <a:pt x="481" y="0"/>
                  <a:pt x="481" y="0"/>
                  <a:pt x="481" y="0"/>
                </a:cubicBezTo>
                <a:lnTo>
                  <a:pt x="481" y="0"/>
                </a:ln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134" y="183"/>
                </a:ln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lnTo>
                  <a:pt x="261" y="240"/>
                </a:lnTo>
                <a:cubicBezTo>
                  <a:pt x="141" y="240"/>
                  <a:pt x="141" y="240"/>
                  <a:pt x="141" y="240"/>
                </a:cubicBezTo>
                <a:lnTo>
                  <a:pt x="141" y="240"/>
                </a:lnTo>
                <a:lnTo>
                  <a:pt x="57" y="24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Tree>
    <p:extLst>
      <p:ext uri="{BB962C8B-B14F-4D97-AF65-F5344CB8AC3E}">
        <p14:creationId xmlns:p14="http://schemas.microsoft.com/office/powerpoint/2010/main" val="25796017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18</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343433"/>
                <a:ext cx="9761390"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41</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82</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343433"/>
                <a:ext cx="9761390" cy="923330"/>
              </a:xfrm>
              <a:prstGeom prst="rect">
                <a:avLst/>
              </a:prstGeom>
              <a:blipFill rotWithShape="0">
                <a:blip r:embed="rId3"/>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pic>
        <p:nvPicPr>
          <p:cNvPr id="2" name="Picture 1"/>
          <p:cNvPicPr>
            <a:picLocks noChangeAspect="1"/>
          </p:cNvPicPr>
          <p:nvPr/>
        </p:nvPicPr>
        <p:blipFill rotWithShape="1">
          <a:blip r:embed="rId4" cstate="email">
            <a:extLst>
              <a:ext uri="{28A0092B-C50C-407E-A947-70E740481C1C}">
                <a14:useLocalDpi xmlns:a14="http://schemas.microsoft.com/office/drawing/2010/main" val="0"/>
              </a:ext>
            </a:extLst>
          </a:blip>
          <a:srcRect t="1899" r="3247" b="52386"/>
          <a:stretch/>
        </p:blipFill>
        <p:spPr>
          <a:xfrm>
            <a:off x="41703" y="3121422"/>
            <a:ext cx="20806980" cy="8173624"/>
          </a:xfrm>
          <a:prstGeom prst="rect">
            <a:avLst/>
          </a:prstGeom>
        </p:spPr>
      </p:pic>
      <p:sp>
        <p:nvSpPr>
          <p:cNvPr id="51" name="Rectangle 1"/>
          <p:cNvSpPr>
            <a:spLocks/>
          </p:cNvSpPr>
          <p:nvPr/>
        </p:nvSpPr>
        <p:spPr bwMode="auto">
          <a:xfrm>
            <a:off x="5323630" y="1028111"/>
            <a:ext cx="119319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U profile in centerline of Aneurysm </a:t>
            </a:r>
            <a:endParaRPr lang="en-US" sz="6000" dirty="0">
              <a:solidFill>
                <a:schemeClr val="accent2">
                  <a:lumMod val="75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200020245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19</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979923"/>
                <a:ext cx="9761390"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41</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82</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979923"/>
                <a:ext cx="9761390" cy="923330"/>
              </a:xfrm>
              <a:prstGeom prst="rect">
                <a:avLst/>
              </a:prstGeom>
              <a:blipFill rotWithShape="0">
                <a:blip r:embed="rId2"/>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21894" t="47976" r="30596" b="5242"/>
          <a:stretch/>
        </p:blipFill>
        <p:spPr>
          <a:xfrm>
            <a:off x="4549869" y="2361332"/>
            <a:ext cx="12035926" cy="9853695"/>
          </a:xfrm>
          <a:prstGeom prst="rect">
            <a:avLst/>
          </a:prstGeom>
        </p:spPr>
      </p:pic>
      <p:sp>
        <p:nvSpPr>
          <p:cNvPr id="45" name="Rectangle 1"/>
          <p:cNvSpPr>
            <a:spLocks/>
          </p:cNvSpPr>
          <p:nvPr/>
        </p:nvSpPr>
        <p:spPr bwMode="auto">
          <a:xfrm>
            <a:off x="5323630" y="1028111"/>
            <a:ext cx="1308614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Kelvin force in centerline of Aneurysm </a:t>
            </a:r>
            <a:endParaRPr lang="en-US" sz="6000" dirty="0">
              <a:solidFill>
                <a:schemeClr val="accent2">
                  <a:lumMod val="75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78404021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20</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979923"/>
                <a:ext cx="9761390"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41</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82</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979923"/>
                <a:ext cx="9761390" cy="923330"/>
              </a:xfrm>
              <a:prstGeom prst="rect">
                <a:avLst/>
              </a:prstGeom>
              <a:blipFill rotWithShape="0">
                <a:blip r:embed="rId3"/>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1"/>
              <p:cNvSpPr>
                <a:spLocks/>
              </p:cNvSpPr>
              <p:nvPr/>
            </p:nvSpPr>
            <p:spPr bwMode="auto">
              <a:xfrm>
                <a:off x="4888380" y="1250318"/>
                <a:ext cx="11811631" cy="997261"/>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Local Skin Friction Coefficient (</a:t>
                </a:r>
                <a14:m>
                  <m:oMath xmlns:m="http://schemas.openxmlformats.org/officeDocument/2006/math">
                    <m:sSub>
                      <m:sSubPr>
                        <m:ctrlP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ctrlPr>
                      </m:sSubPr>
                      <m:e>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𝐶</m:t>
                        </m:r>
                      </m:e>
                      <m:sub>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𝑓</m:t>
                        </m:r>
                      </m:sub>
                    </m:sSub>
                  </m:oMath>
                </a14:m>
                <a:r>
                  <a:rPr lang="en-US" sz="6000" dirty="0" smtClean="0">
                    <a:solidFill>
                      <a:schemeClr val="accent2">
                        <a:lumMod val="75000"/>
                      </a:schemeClr>
                    </a:solidFill>
                    <a:latin typeface="Lato Regular"/>
                    <a:ea typeface="ＭＳ Ｐゴシック" charset="0"/>
                    <a:cs typeface="Lato Regular"/>
                    <a:sym typeface="Bebas Neue" charset="0"/>
                  </a:rPr>
                  <a:t>) </a:t>
                </a:r>
                <a:endParaRPr lang="en-US" sz="6000" dirty="0">
                  <a:solidFill>
                    <a:schemeClr val="accent2">
                      <a:lumMod val="75000"/>
                    </a:schemeClr>
                  </a:solidFill>
                  <a:latin typeface="Lato Regular"/>
                  <a:ea typeface="ＭＳ Ｐゴシック" charset="0"/>
                  <a:cs typeface="Lato Regular"/>
                  <a:sym typeface="Bebas Neue" charset="0"/>
                </a:endParaRPr>
              </a:p>
            </p:txBody>
          </p:sp>
        </mc:Choice>
        <mc:Fallback xmlns="">
          <p:sp>
            <p:nvSpPr>
              <p:cNvPr id="45" name="Rectangle 1"/>
              <p:cNvSpPr>
                <a:spLocks noRot="1" noChangeAspect="1" noMove="1" noResize="1" noEditPoints="1" noAdjustHandles="1" noChangeArrowheads="1" noChangeShapeType="1" noTextEdit="1"/>
              </p:cNvSpPr>
              <p:nvPr/>
            </p:nvSpPr>
            <p:spPr bwMode="auto">
              <a:xfrm>
                <a:off x="4888380" y="1250318"/>
                <a:ext cx="11811631" cy="997261"/>
              </a:xfrm>
              <a:prstGeom prst="rect">
                <a:avLst/>
              </a:prstGeom>
              <a:blipFill rotWithShape="0">
                <a:blip r:embed="rId4"/>
                <a:stretch>
                  <a:fillRect l="-3922" t="-23780" r="-2890" b="-3658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pic>
        <p:nvPicPr>
          <p:cNvPr id="2" name="Picture 1"/>
          <p:cNvPicPr>
            <a:picLocks noChangeAspect="1"/>
          </p:cNvPicPr>
          <p:nvPr/>
        </p:nvPicPr>
        <p:blipFill rotWithShape="1">
          <a:blip r:embed="rId5" cstate="email">
            <a:extLst>
              <a:ext uri="{28A0092B-C50C-407E-A947-70E740481C1C}">
                <a14:useLocalDpi xmlns:a14="http://schemas.microsoft.com/office/drawing/2010/main" val="0"/>
              </a:ext>
            </a:extLst>
          </a:blip>
          <a:srcRect r="5408" b="52554"/>
          <a:stretch/>
        </p:blipFill>
        <p:spPr>
          <a:xfrm>
            <a:off x="298925" y="3317965"/>
            <a:ext cx="20724288" cy="8661957"/>
          </a:xfrm>
          <a:prstGeom prst="rect">
            <a:avLst/>
          </a:prstGeom>
        </p:spPr>
      </p:pic>
    </p:spTree>
    <p:extLst>
      <p:ext uri="{BB962C8B-B14F-4D97-AF65-F5344CB8AC3E}">
        <p14:creationId xmlns:p14="http://schemas.microsoft.com/office/powerpoint/2010/main" val="74438565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21</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0" name="Rectangle 1"/>
              <p:cNvSpPr>
                <a:spLocks/>
              </p:cNvSpPr>
              <p:nvPr/>
            </p:nvSpPr>
            <p:spPr bwMode="auto">
              <a:xfrm>
                <a:off x="6252867" y="11979923"/>
                <a:ext cx="9761390"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14:m>
                  <m:oMathPara xmlns:m="http://schemas.openxmlformats.org/officeDocument/2006/math">
                    <m:oMathParaPr>
                      <m:jc m:val="centerGroup"/>
                    </m:oMathParaPr>
                    <m:oMath xmlns:m="http://schemas.openxmlformats.org/officeDocument/2006/math">
                      <m:r>
                        <a:rPr lang="en-US" sz="6000" i="1" dirty="0" smtClean="0">
                          <a:solidFill>
                            <a:schemeClr val="accent1"/>
                          </a:solidFill>
                          <a:latin typeface="Cambria Math" panose="02040503050406030204" pitchFamily="18" charset="0"/>
                          <a:ea typeface="ＭＳ Ｐゴシック" charset="0"/>
                          <a:cs typeface="Lato Regular"/>
                          <a:sym typeface="Bebas Neue" charset="0"/>
                        </a:rPr>
                        <m:t>𝑅𝑒</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200</m:t>
                      </m:r>
                      <m:r>
                        <a:rPr lang="en-US" sz="600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𝑀</m:t>
                      </m:r>
                      <m:sSub>
                        <m:sSubPr>
                          <m:ctrlPr>
                            <a:rPr lang="en-US" sz="6000" i="1" dirty="0" err="1" smtClean="0">
                              <a:solidFill>
                                <a:schemeClr val="accent1"/>
                              </a:solidFill>
                              <a:latin typeface="Cambria Math" panose="02040503050406030204" pitchFamily="18" charset="0"/>
                              <a:ea typeface="ＭＳ Ｐゴシック" charset="0"/>
                              <a:cs typeface="Lato Regular"/>
                              <a:sym typeface="Bebas Neue" charset="0"/>
                            </a:rPr>
                          </m:ctrlPr>
                        </m:sSubPr>
                        <m:e>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𝑛</m:t>
                          </m:r>
                        </m:e>
                        <m:sub>
                          <m:r>
                            <a:rPr lang="en-US" sz="6000" i="1" dirty="0" err="1" smtClean="0">
                              <a:solidFill>
                                <a:schemeClr val="accent1"/>
                              </a:solidFill>
                              <a:latin typeface="Cambria Math" panose="02040503050406030204" pitchFamily="18" charset="0"/>
                              <a:ea typeface="ＭＳ Ｐゴシック" charset="0"/>
                              <a:cs typeface="Lato Regular"/>
                              <a:sym typeface="Bebas Neue" charset="0"/>
                            </a:rPr>
                            <m:t>𝐹</m:t>
                          </m:r>
                        </m:sub>
                      </m:sSub>
                      <m:r>
                        <a:rPr lang="en-US" sz="6000" i="1" dirty="0" smtClean="0">
                          <a:solidFill>
                            <a:schemeClr val="accent1"/>
                          </a:solidFill>
                          <a:latin typeface="Cambria Math" panose="02040503050406030204" pitchFamily="18" charset="0"/>
                          <a:ea typeface="ＭＳ Ｐゴシック" charset="0"/>
                          <a:cs typeface="Lato Regular"/>
                          <a:sym typeface="Bebas Neue" charset="0"/>
                        </a:rPr>
                        <m:t>=</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41</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 </m:t>
                      </m:r>
                      <m:r>
                        <a:rPr lang="en-US" sz="6000" b="0" i="1" dirty="0" smtClean="0">
                          <a:solidFill>
                            <a:schemeClr val="accent1"/>
                          </a:solidFill>
                          <a:latin typeface="Cambria Math" panose="02040503050406030204" pitchFamily="18" charset="0"/>
                          <a:ea typeface="ＭＳ Ｐゴシック" charset="0"/>
                          <a:cs typeface="Lato Regular"/>
                          <a:sym typeface="Bebas Neue" charset="0"/>
                        </a:rPr>
                        <m:t>82</m:t>
                      </m:r>
                    </m:oMath>
                  </m:oMathPara>
                </a14:m>
                <a:endParaRPr lang="en-US" sz="6000" dirty="0">
                  <a:solidFill>
                    <a:schemeClr val="accent1"/>
                  </a:solidFill>
                  <a:latin typeface="Lato Regular"/>
                  <a:ea typeface="ＭＳ Ｐゴシック" charset="0"/>
                  <a:cs typeface="Lato Regular"/>
                  <a:sym typeface="Bebas Neue" charset="0"/>
                </a:endParaRPr>
              </a:p>
            </p:txBody>
          </p:sp>
        </mc:Choice>
        <mc:Fallback xmlns="">
          <p:sp>
            <p:nvSpPr>
              <p:cNvPr id="50" name="Rectangle 1"/>
              <p:cNvSpPr>
                <a:spLocks noRot="1" noChangeAspect="1" noMove="1" noResize="1" noEditPoints="1" noAdjustHandles="1" noChangeArrowheads="1" noChangeShapeType="1" noTextEdit="1"/>
              </p:cNvSpPr>
              <p:nvPr/>
            </p:nvSpPr>
            <p:spPr bwMode="auto">
              <a:xfrm>
                <a:off x="6252867" y="11979923"/>
                <a:ext cx="9761390" cy="923330"/>
              </a:xfrm>
              <a:prstGeom prst="rect">
                <a:avLst/>
              </a:prstGeom>
              <a:blipFill rotWithShape="0">
                <a:blip r:embed="rId3"/>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1"/>
              <p:cNvSpPr>
                <a:spLocks/>
              </p:cNvSpPr>
              <p:nvPr/>
            </p:nvSpPr>
            <p:spPr bwMode="auto">
              <a:xfrm>
                <a:off x="5569322" y="1287283"/>
                <a:ext cx="10183493" cy="923330"/>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Local </a:t>
                </a:r>
                <a:r>
                  <a:rPr lang="en-US" sz="6000" dirty="0" err="1" smtClean="0">
                    <a:solidFill>
                      <a:schemeClr val="accent2">
                        <a:lumMod val="75000"/>
                      </a:schemeClr>
                    </a:solidFill>
                    <a:latin typeface="Lato Regular"/>
                    <a:ea typeface="ＭＳ Ｐゴシック" charset="0"/>
                    <a:cs typeface="Lato Regular"/>
                    <a:sym typeface="Bebas Neue" charset="0"/>
                  </a:rPr>
                  <a:t>Nusselt</a:t>
                </a:r>
                <a:r>
                  <a:rPr lang="en-US" sz="6000" dirty="0" smtClean="0">
                    <a:solidFill>
                      <a:schemeClr val="accent2">
                        <a:lumMod val="75000"/>
                      </a:schemeClr>
                    </a:solidFill>
                    <a:latin typeface="Lato Regular"/>
                    <a:ea typeface="ＭＳ Ｐゴシック" charset="0"/>
                    <a:cs typeface="Lato Regular"/>
                    <a:sym typeface="Bebas Neue" charset="0"/>
                  </a:rPr>
                  <a:t> Number(</a:t>
                </a:r>
                <a14:m>
                  <m:oMath xmlns:m="http://schemas.openxmlformats.org/officeDocument/2006/math">
                    <m:r>
                      <a:rPr lang="en-US" sz="6000" b="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𝑁</m:t>
                    </m:r>
                    <m:sSub>
                      <m:sSubPr>
                        <m:ctrlPr>
                          <a:rPr lang="en-US" sz="6000" b="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ctrlPr>
                      </m:sSubPr>
                      <m:e>
                        <m:r>
                          <a:rPr lang="en-US" sz="6000" b="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𝑢</m:t>
                        </m:r>
                      </m:e>
                      <m:sub>
                        <m:r>
                          <a:rPr lang="en-US" sz="6000" b="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𝑙𝑜𝑐</m:t>
                        </m:r>
                      </m:sub>
                    </m:sSub>
                  </m:oMath>
                </a14:m>
                <a:r>
                  <a:rPr lang="en-US" sz="6000" dirty="0" smtClean="0">
                    <a:solidFill>
                      <a:schemeClr val="accent2">
                        <a:lumMod val="75000"/>
                      </a:schemeClr>
                    </a:solidFill>
                    <a:latin typeface="Lato Regular"/>
                    <a:ea typeface="ＭＳ Ｐゴシック" charset="0"/>
                    <a:cs typeface="Lato Regular"/>
                    <a:sym typeface="Bebas Neue" charset="0"/>
                  </a:rPr>
                  <a:t>) </a:t>
                </a:r>
                <a:endParaRPr lang="en-US" sz="6000" dirty="0">
                  <a:solidFill>
                    <a:schemeClr val="accent2">
                      <a:lumMod val="75000"/>
                    </a:schemeClr>
                  </a:solidFill>
                  <a:latin typeface="Lato Regular"/>
                  <a:ea typeface="ＭＳ Ｐゴシック" charset="0"/>
                  <a:cs typeface="Lato Regular"/>
                  <a:sym typeface="Bebas Neue" charset="0"/>
                </a:endParaRPr>
              </a:p>
            </p:txBody>
          </p:sp>
        </mc:Choice>
        <mc:Fallback xmlns="">
          <p:sp>
            <p:nvSpPr>
              <p:cNvPr id="45" name="Rectangle 1"/>
              <p:cNvSpPr>
                <a:spLocks noRot="1" noChangeAspect="1" noMove="1" noResize="1" noEditPoints="1" noAdjustHandles="1" noChangeArrowheads="1" noChangeShapeType="1" noTextEdit="1"/>
              </p:cNvSpPr>
              <p:nvPr/>
            </p:nvSpPr>
            <p:spPr bwMode="auto">
              <a:xfrm>
                <a:off x="5569322" y="1287283"/>
                <a:ext cx="10183493" cy="923330"/>
              </a:xfrm>
              <a:prstGeom prst="rect">
                <a:avLst/>
              </a:prstGeom>
              <a:blipFill rotWithShape="0">
                <a:blip r:embed="rId4"/>
                <a:stretch>
                  <a:fillRect l="-4551" t="-24342" r="-3533" b="-4868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5" cstate="email">
            <a:extLst>
              <a:ext uri="{28A0092B-C50C-407E-A947-70E740481C1C}">
                <a14:useLocalDpi xmlns:a14="http://schemas.microsoft.com/office/drawing/2010/main" val="0"/>
              </a:ext>
            </a:extLst>
          </a:blip>
          <a:srcRect l="1590" t="49333"/>
          <a:stretch/>
        </p:blipFill>
        <p:spPr>
          <a:xfrm>
            <a:off x="270933" y="3068270"/>
            <a:ext cx="20772538" cy="8911654"/>
          </a:xfrm>
          <a:prstGeom prst="rect">
            <a:avLst/>
          </a:prstGeom>
        </p:spPr>
      </p:pic>
    </p:spTree>
    <p:extLst>
      <p:ext uri="{BB962C8B-B14F-4D97-AF65-F5344CB8AC3E}">
        <p14:creationId xmlns:p14="http://schemas.microsoft.com/office/powerpoint/2010/main" val="397912526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1</a:t>
                          </a:r>
                          <a:endParaRPr lang="en-US" sz="27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22</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45" name="Rectangle 1"/>
              <p:cNvSpPr>
                <a:spLocks/>
              </p:cNvSpPr>
              <p:nvPr/>
            </p:nvSpPr>
            <p:spPr bwMode="auto">
              <a:xfrm>
                <a:off x="7006237" y="1512185"/>
                <a:ext cx="7333482" cy="997261"/>
              </a:xfrm>
              <a:prstGeom prst="rect">
                <a:avLst/>
              </a:prstGeom>
              <a:noFill/>
              <a:ln>
                <a:noFill/>
              </a:ln>
              <a:extLst>
                <a:ext uri="{909E8E84-426E-40dd-AFC4-6F175D3DCCD1}">
                  <a14:hiddenFill xmlns="">
                    <a:solidFill>
                      <a:srgbClr val="FFFFFF"/>
                    </a:solidFill>
                  </a14:hiddenFill>
                </a:ext>
                <a:ext uri="{91240B29-F687-4f45-9708-019B960494DF}">
                  <a14:hiddenLine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Average </a:t>
                </a:r>
                <a14:m>
                  <m:oMath xmlns:m="http://schemas.openxmlformats.org/officeDocument/2006/math">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𝑁𝑢</m:t>
                    </m:r>
                  </m:oMath>
                </a14:m>
                <a:r>
                  <a:rPr lang="en-US" sz="6000" dirty="0" smtClean="0">
                    <a:solidFill>
                      <a:schemeClr val="accent2">
                        <a:lumMod val="75000"/>
                      </a:schemeClr>
                    </a:solidFill>
                    <a:latin typeface="Lato Regular"/>
                    <a:ea typeface="ＭＳ Ｐゴシック" charset="0"/>
                    <a:cs typeface="Lato Regular"/>
                    <a:sym typeface="Bebas Neue" charset="0"/>
                  </a:rPr>
                  <a:t>, </a:t>
                </a:r>
                <a14:m>
                  <m:oMath xmlns:m="http://schemas.openxmlformats.org/officeDocument/2006/math">
                    <m:sSub>
                      <m:sSubPr>
                        <m:ctrlP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ctrlPr>
                      </m:sSubPr>
                      <m:e>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𝐶</m:t>
                        </m:r>
                      </m:e>
                      <m:sub>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𝐸𝐿</m:t>
                        </m:r>
                      </m:sub>
                    </m:sSub>
                  </m:oMath>
                </a14:m>
                <a:r>
                  <a:rPr lang="en-US" sz="6000" dirty="0" smtClean="0">
                    <a:solidFill>
                      <a:schemeClr val="accent2">
                        <a:lumMod val="75000"/>
                      </a:schemeClr>
                    </a:solidFill>
                    <a:latin typeface="Lato Regular"/>
                    <a:ea typeface="ＭＳ Ｐゴシック" charset="0"/>
                    <a:cs typeface="Lato Regular"/>
                    <a:sym typeface="Bebas Neue" charset="0"/>
                  </a:rPr>
                  <a:t> &amp; </a:t>
                </a:r>
                <a14:m>
                  <m:oMath xmlns:m="http://schemas.openxmlformats.org/officeDocument/2006/math">
                    <m:sSub>
                      <m:sSubPr>
                        <m:ctrlP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ctrlPr>
                      </m:sSubPr>
                      <m:e>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𝐶</m:t>
                        </m:r>
                      </m:e>
                      <m:sub>
                        <m:r>
                          <a:rPr lang="en-US" sz="6000" i="1" dirty="0" smtClean="0">
                            <a:solidFill>
                              <a:schemeClr val="accent2">
                                <a:lumMod val="75000"/>
                              </a:schemeClr>
                            </a:solidFill>
                            <a:latin typeface="Cambria Math" panose="02040503050406030204" pitchFamily="18" charset="0"/>
                            <a:ea typeface="ＭＳ Ｐゴシック" charset="0"/>
                            <a:cs typeface="Lato Regular"/>
                            <a:sym typeface="Bebas Neue" charset="0"/>
                          </a:rPr>
                          <m:t>𝑓</m:t>
                        </m:r>
                      </m:sub>
                    </m:sSub>
                  </m:oMath>
                </a14:m>
                <a:endParaRPr lang="en-US" sz="6000" dirty="0">
                  <a:solidFill>
                    <a:schemeClr val="accent2">
                      <a:lumMod val="75000"/>
                    </a:schemeClr>
                  </a:solidFill>
                  <a:latin typeface="Lato Regular"/>
                  <a:ea typeface="ＭＳ Ｐゴシック" charset="0"/>
                  <a:cs typeface="Lato Regular"/>
                  <a:sym typeface="Bebas Neue" charset="0"/>
                </a:endParaRPr>
              </a:p>
            </p:txBody>
          </p:sp>
        </mc:Choice>
        <mc:Fallback xmlns="">
          <p:sp>
            <p:nvSpPr>
              <p:cNvPr id="45" name="Rectangle 1"/>
              <p:cNvSpPr>
                <a:spLocks noRot="1" noChangeAspect="1" noMove="1" noResize="1" noEditPoints="1" noAdjustHandles="1" noChangeArrowheads="1" noChangeShapeType="1" noTextEdit="1"/>
              </p:cNvSpPr>
              <p:nvPr/>
            </p:nvSpPr>
            <p:spPr bwMode="auto">
              <a:xfrm>
                <a:off x="7006237" y="1512185"/>
                <a:ext cx="7333482" cy="997261"/>
              </a:xfrm>
              <a:prstGeom prst="rect">
                <a:avLst/>
              </a:prstGeom>
              <a:blipFill rotWithShape="0">
                <a:blip r:embed="rId3"/>
                <a:stretch>
                  <a:fillRect l="-6234" t="-23780" b="-3658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336370525"/>
                  </p:ext>
                </p:extLst>
              </p:nvPr>
            </p:nvGraphicFramePr>
            <p:xfrm>
              <a:off x="914398" y="4470892"/>
              <a:ext cx="19362252" cy="5634575"/>
            </p:xfrm>
            <a:graphic>
              <a:graphicData uri="http://schemas.openxmlformats.org/drawingml/2006/table">
                <a:tbl>
                  <a:tblPr firstRow="1" bandRow="1">
                    <a:effectLst/>
                    <a:tableStyleId>{69012ECD-51FC-41F1-AA8D-1B2483CD663E}</a:tableStyleId>
                  </a:tblPr>
                  <a:tblGrid>
                    <a:gridCol w="2690951"/>
                    <a:gridCol w="3763133"/>
                    <a:gridCol w="3227042"/>
                    <a:gridCol w="3227042"/>
                    <a:gridCol w="3227042"/>
                    <a:gridCol w="3227042"/>
                  </a:tblGrid>
                  <a:tr h="903430">
                    <a:tc>
                      <a:txBody>
                        <a:bodyPr/>
                        <a:lstStyle/>
                        <a:p>
                          <a:pPr algn="ctr"/>
                          <a14:m>
                            <m:oMathPara xmlns:m="http://schemas.openxmlformats.org/officeDocument/2006/math">
                              <m:oMathParaPr>
                                <m:jc m:val="centerGroup"/>
                              </m:oMathParaPr>
                              <m:oMath xmlns:m="http://schemas.openxmlformats.org/officeDocument/2006/math">
                                <m:r>
                                  <a:rPr lang="en-US" sz="6000" dirty="0" smtClean="0">
                                    <a:latin typeface="Cambria Math" panose="02040503050406030204" pitchFamily="18" charset="0"/>
                                  </a:rPr>
                                  <m:t>𝑀</m:t>
                                </m:r>
                                <m:sSub>
                                  <m:sSubPr>
                                    <m:ctrlPr>
                                      <a:rPr lang="en-US" sz="6000" i="1" dirty="0" smtClean="0">
                                        <a:latin typeface="Cambria Math" panose="02040503050406030204" pitchFamily="18" charset="0"/>
                                      </a:rPr>
                                    </m:ctrlPr>
                                  </m:sSubPr>
                                  <m:e>
                                    <m:r>
                                      <a:rPr lang="en-US" sz="6000" dirty="0" smtClean="0">
                                        <a:latin typeface="Cambria Math" panose="02040503050406030204" pitchFamily="18" charset="0"/>
                                      </a:rPr>
                                      <m:t>𝑛</m:t>
                                    </m:r>
                                  </m:e>
                                  <m:sub>
                                    <m:r>
                                      <a:rPr lang="en-US" sz="6000" dirty="0" smtClean="0">
                                        <a:latin typeface="Cambria Math" panose="02040503050406030204" pitchFamily="18" charset="0"/>
                                      </a:rPr>
                                      <m:t>𝐹</m:t>
                                    </m:r>
                                  </m:sub>
                                </m:sSub>
                              </m:oMath>
                            </m:oMathPara>
                          </a14:m>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No-wire</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41-</a:t>
                          </a:r>
                          <a:r>
                            <a:rPr lang="en-US" sz="4800" dirty="0" err="1" smtClean="0"/>
                            <a:t>sym</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82-</a:t>
                          </a:r>
                          <a:r>
                            <a:rPr lang="en-US" sz="4800" dirty="0" err="1" smtClean="0"/>
                            <a:t>sym</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41-pos.</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82-</a:t>
                          </a:r>
                          <a:r>
                            <a:rPr lang="en-US" sz="4800" dirty="0" err="1" smtClean="0"/>
                            <a:t>pos</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r>
                  <a:tr h="1110577">
                    <a:tc>
                      <a:txBody>
                        <a:bodyPr/>
                        <a:lstStyle/>
                        <a:p>
                          <a:pPr algn="ctr"/>
                          <a14:m>
                            <m:oMath xmlns:m="http://schemas.openxmlformats.org/officeDocument/2006/math">
                              <m:r>
                                <a:rPr lang="en-US" sz="6000" dirty="0" smtClean="0">
                                  <a:solidFill>
                                    <a:schemeClr val="accent1"/>
                                  </a:solidFill>
                                  <a:latin typeface="Cambria Math" panose="02040503050406030204" pitchFamily="18" charset="0"/>
                                </a:rPr>
                                <m:t>𝑁</m:t>
                              </m:r>
                              <m:sSub>
                                <m:sSubPr>
                                  <m:ctrlPr>
                                    <a:rPr lang="en-US" sz="6000" i="1" dirty="0" smtClean="0">
                                      <a:solidFill>
                                        <a:schemeClr val="accent1"/>
                                      </a:solidFill>
                                      <a:latin typeface="Cambria Math" panose="02040503050406030204" pitchFamily="18" charset="0"/>
                                    </a:rPr>
                                  </m:ctrlPr>
                                </m:sSubPr>
                                <m:e>
                                  <m:r>
                                    <a:rPr lang="en-US" sz="6000" dirty="0" smtClean="0">
                                      <a:solidFill>
                                        <a:schemeClr val="accent1"/>
                                      </a:solidFill>
                                      <a:latin typeface="Cambria Math" panose="02040503050406030204" pitchFamily="18" charset="0"/>
                                    </a:rPr>
                                    <m:t>𝑢</m:t>
                                  </m:r>
                                </m:e>
                                <m:sub>
                                  <m:r>
                                    <a:rPr lang="en-US" sz="6000" dirty="0" smtClean="0">
                                      <a:solidFill>
                                        <a:schemeClr val="accent1"/>
                                      </a:solidFill>
                                      <a:latin typeface="Cambria Math" panose="02040503050406030204" pitchFamily="18" charset="0"/>
                                    </a:rPr>
                                    <m:t>𝐴𝑉𝐺</m:t>
                                  </m:r>
                                </m:sub>
                              </m:sSub>
                            </m:oMath>
                          </a14:m>
                          <a:r>
                            <a:rPr lang="en-US" sz="5400" dirty="0" smtClean="0">
                              <a:solidFill>
                                <a:schemeClr val="accent1"/>
                              </a:solidFill>
                            </a:rPr>
                            <a:t> </a:t>
                          </a:r>
                          <a:endParaRPr lang="en-US" sz="54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3.9341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0.28828</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3.1849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2.9369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3.6208</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r h="1608739">
                    <a:tc>
                      <a:txBody>
                        <a:bodyPr/>
                        <a:lstStyle/>
                        <a:p>
                          <a:pPr algn="ctr"/>
                          <a14:m>
                            <m:oMath xmlns:m="http://schemas.openxmlformats.org/officeDocument/2006/math">
                              <m:sSub>
                                <m:sSubPr>
                                  <m:ctrlPr>
                                    <a:rPr lang="en-US" sz="6000" i="1" dirty="0" smtClean="0">
                                      <a:solidFill>
                                        <a:schemeClr val="accent1"/>
                                      </a:solidFill>
                                      <a:latin typeface="Cambria Math" panose="02040503050406030204" pitchFamily="18" charset="0"/>
                                    </a:rPr>
                                  </m:ctrlPr>
                                </m:sSubPr>
                                <m:e>
                                  <m:r>
                                    <a:rPr lang="en-US" sz="6000" dirty="0" smtClean="0">
                                      <a:solidFill>
                                        <a:schemeClr val="accent1"/>
                                      </a:solidFill>
                                      <a:latin typeface="Cambria Math" panose="02040503050406030204" pitchFamily="18" charset="0"/>
                                    </a:rPr>
                                    <m:t>𝐶</m:t>
                                  </m:r>
                                </m:e>
                                <m:sub>
                                  <m:r>
                                    <a:rPr lang="en-US" sz="6000" dirty="0" smtClean="0">
                                      <a:solidFill>
                                        <a:schemeClr val="accent1"/>
                                      </a:solidFill>
                                      <a:latin typeface="Cambria Math" panose="02040503050406030204" pitchFamily="18" charset="0"/>
                                    </a:rPr>
                                    <m:t>𝐸𝐿</m:t>
                                  </m:r>
                                </m:sub>
                              </m:sSub>
                            </m:oMath>
                          </a14:m>
                          <a:r>
                            <a:rPr lang="en-US" sz="4000" dirty="0" smtClean="0">
                              <a:solidFill>
                                <a:schemeClr val="accent1"/>
                              </a:solidFill>
                            </a:rPr>
                            <a:t>or</a:t>
                          </a:r>
                          <a:r>
                            <a:rPr lang="en-US" sz="5400" dirty="0" smtClean="0">
                              <a:solidFill>
                                <a:schemeClr val="accent1"/>
                              </a:solidFill>
                            </a:rPr>
                            <a:t> </a:t>
                          </a:r>
                          <a14:m>
                            <m:oMath xmlns:m="http://schemas.openxmlformats.org/officeDocument/2006/math">
                              <m:r>
                                <a:rPr lang="en-US" sz="6000" dirty="0" smtClean="0">
                                  <a:solidFill>
                                    <a:schemeClr val="accent1"/>
                                  </a:solidFill>
                                  <a:latin typeface="Cambria Math" panose="02040503050406030204" pitchFamily="18" charset="0"/>
                                </a:rPr>
                                <m:t>𝑃𝐿𝑐</m:t>
                              </m:r>
                            </m:oMath>
                          </a14:m>
                          <a:endParaRPr lang="en-US" sz="54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0.427665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0.44121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0.58926</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0.466515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0.831505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r h="1619000">
                    <a:tc>
                      <a:txBody>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solidFill>
                                          <a:schemeClr val="accent1"/>
                                        </a:solidFill>
                                        <a:latin typeface="Cambria Math" panose="02040503050406030204" pitchFamily="18" charset="0"/>
                                      </a:rPr>
                                    </m:ctrlPr>
                                  </m:sSubPr>
                                  <m:e>
                                    <m:r>
                                      <a:rPr lang="en-US" sz="6000" dirty="0" smtClean="0">
                                        <a:solidFill>
                                          <a:schemeClr val="accent1"/>
                                        </a:solidFill>
                                        <a:latin typeface="Cambria Math" panose="02040503050406030204" pitchFamily="18" charset="0"/>
                                      </a:rPr>
                                      <m:t>𝐶</m:t>
                                    </m:r>
                                  </m:e>
                                  <m:sub>
                                    <m:r>
                                      <a:rPr lang="en-US" sz="6000" dirty="0" smtClean="0">
                                        <a:solidFill>
                                          <a:schemeClr val="accent1"/>
                                        </a:solidFill>
                                        <a:latin typeface="Cambria Math" panose="02040503050406030204" pitchFamily="18" charset="0"/>
                                      </a:rPr>
                                      <m:t>𝑓𝐴𝑉𝐺</m:t>
                                    </m:r>
                                  </m:sub>
                                </m:sSub>
                              </m:oMath>
                            </m:oMathPara>
                          </a14:m>
                          <a:endParaRPr lang="en-US" sz="60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0.02529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0.0148932</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0.010891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0.0139746</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0.008595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336370525"/>
                  </p:ext>
                </p:extLst>
              </p:nvPr>
            </p:nvGraphicFramePr>
            <p:xfrm>
              <a:off x="914398" y="4470892"/>
              <a:ext cx="19362252" cy="5634575"/>
            </p:xfrm>
            <a:graphic>
              <a:graphicData uri="http://schemas.openxmlformats.org/drawingml/2006/table">
                <a:tbl>
                  <a:tblPr firstRow="1" bandRow="1">
                    <a:effectLst/>
                    <a:tableStyleId>{69012ECD-51FC-41F1-AA8D-1B2483CD663E}</a:tableStyleId>
                  </a:tblPr>
                  <a:tblGrid>
                    <a:gridCol w="2690951"/>
                    <a:gridCol w="3763133"/>
                    <a:gridCol w="3227042"/>
                    <a:gridCol w="3227042"/>
                    <a:gridCol w="3227042"/>
                    <a:gridCol w="3227042"/>
                  </a:tblGrid>
                  <a:tr h="1005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blipFill rotWithShape="0">
                          <a:blip r:embed="rId4"/>
                          <a:stretch>
                            <a:fillRect l="-452" t="-14545" r="-619457" b="-462424"/>
                          </a:stretch>
                        </a:blipFill>
                      </a:tcPr>
                    </a:tc>
                    <a:tc>
                      <a:txBody>
                        <a:bodyPr/>
                        <a:lstStyle/>
                        <a:p>
                          <a:pPr algn="ctr"/>
                          <a:r>
                            <a:rPr lang="en-US" sz="4800" dirty="0" smtClean="0"/>
                            <a:t>No-wire</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41-</a:t>
                          </a:r>
                          <a:r>
                            <a:rPr lang="en-US" sz="4800" dirty="0" err="1" smtClean="0"/>
                            <a:t>sym</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82-</a:t>
                          </a:r>
                          <a:r>
                            <a:rPr lang="en-US" sz="4800" dirty="0" err="1" smtClean="0"/>
                            <a:t>sym</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41-pos.</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c>
                      <a:txBody>
                        <a:bodyPr/>
                        <a:lstStyle/>
                        <a:p>
                          <a:pPr algn="ctr"/>
                          <a:r>
                            <a:rPr lang="en-US" sz="4800" dirty="0" smtClean="0"/>
                            <a:t>82-</a:t>
                          </a:r>
                          <a:r>
                            <a:rPr lang="en-US" sz="4800" dirty="0" err="1" smtClean="0"/>
                            <a:t>pos</a:t>
                          </a:r>
                          <a:endParaRPr lang="en-US" sz="48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tcPr>
                    </a:tc>
                  </a:tr>
                  <a:tr h="111057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blipFill rotWithShape="0">
                          <a:blip r:embed="rId4"/>
                          <a:stretch>
                            <a:fillRect l="-452" t="-103846" r="-619457" b="-319231"/>
                          </a:stretch>
                        </a:blipFill>
                      </a:tcPr>
                    </a:tc>
                    <a:tc>
                      <a:txBody>
                        <a:bodyPr/>
                        <a:lstStyle/>
                        <a:p>
                          <a:pPr algn="ctr"/>
                          <a:r>
                            <a:rPr lang="en-US" sz="4800" dirty="0" smtClean="0">
                              <a:solidFill>
                                <a:schemeClr val="accent1"/>
                              </a:solidFill>
                            </a:rPr>
                            <a:t>3.9341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0.28828</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3.1849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2.9369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3.6208</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r h="18991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blipFill rotWithShape="0">
                          <a:blip r:embed="rId4"/>
                          <a:stretch>
                            <a:fillRect l="-452" t="-118910" r="-619457" b="-86218"/>
                          </a:stretch>
                        </a:blipFill>
                      </a:tcPr>
                    </a:tc>
                    <a:tc>
                      <a:txBody>
                        <a:bodyPr/>
                        <a:lstStyle/>
                        <a:p>
                          <a:pPr algn="ctr"/>
                          <a:r>
                            <a:rPr lang="en-US" sz="4800" dirty="0" smtClean="0">
                              <a:solidFill>
                                <a:schemeClr val="accent1"/>
                              </a:solidFill>
                            </a:rPr>
                            <a:t>0.427665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0.44121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0.58926</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0.466515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0.831505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r h="1619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blipFill rotWithShape="0">
                          <a:blip r:embed="rId4"/>
                          <a:stretch>
                            <a:fillRect l="-452" t="-256767" r="-619457" b="-1128"/>
                          </a:stretch>
                        </a:blipFill>
                      </a:tcPr>
                    </a:tc>
                    <a:tc>
                      <a:txBody>
                        <a:bodyPr/>
                        <a:lstStyle/>
                        <a:p>
                          <a:pPr algn="ctr"/>
                          <a:r>
                            <a:rPr lang="en-US" sz="4800" dirty="0" smtClean="0">
                              <a:solidFill>
                                <a:schemeClr val="accent1"/>
                              </a:solidFill>
                            </a:rPr>
                            <a:t>0.02529</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0.0148932</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0.010891</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0.0139746</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c>
                      <a:txBody>
                        <a:bodyPr/>
                        <a:lstStyle/>
                        <a:p>
                          <a:pPr algn="ctr"/>
                          <a:r>
                            <a:rPr lang="en-US" sz="4800" dirty="0" smtClean="0">
                              <a:solidFill>
                                <a:schemeClr val="accent1"/>
                              </a:solidFill>
                            </a:rPr>
                            <a:t>0.008595</a:t>
                          </a:r>
                          <a:endParaRPr lang="en-US" sz="4800" b="1" dirty="0">
                            <a:solidFill>
                              <a:schemeClr val="accent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chemeClr val="bg1"/>
                        </a:solidFill>
                      </a:tcPr>
                    </a:tc>
                  </a:tr>
                </a:tbl>
              </a:graphicData>
            </a:graphic>
          </p:graphicFrame>
        </mc:Fallback>
      </mc:AlternateContent>
    </p:spTree>
    <p:extLst>
      <p:ext uri="{BB962C8B-B14F-4D97-AF65-F5344CB8AC3E}">
        <p14:creationId xmlns:p14="http://schemas.microsoft.com/office/powerpoint/2010/main" val="171810707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1</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23</a:t>
            </a:r>
            <a:endParaRPr lang="en-US" sz="2000" b="1" dirty="0">
              <a:solidFill>
                <a:schemeClr val="bg1"/>
              </a:solidFill>
            </a:endParaRPr>
          </a:p>
        </p:txBody>
      </p:sp>
      <p:sp>
        <p:nvSpPr>
          <p:cNvPr id="44" name="TextBox 43"/>
          <p:cNvSpPr txBox="1"/>
          <p:nvPr/>
        </p:nvSpPr>
        <p:spPr>
          <a:xfrm>
            <a:off x="3109170" y="3512438"/>
            <a:ext cx="10619148" cy="6923827"/>
          </a:xfrm>
          <a:prstGeom prst="rect">
            <a:avLst/>
          </a:prstGeom>
          <a:noFill/>
        </p:spPr>
        <p:txBody>
          <a:bodyPr wrap="square" lIns="0" tIns="0" rIns="0" bIns="0" numCol="1" spcCol="959784">
            <a:noAutofit/>
          </a:bodyPr>
          <a:lstStyle/>
          <a:p>
            <a:pPr marL="571500" indent="-571500">
              <a:lnSpc>
                <a:spcPct val="250000"/>
              </a:lnSpc>
              <a:buFont typeface="Wingdings" panose="05000000000000000000" pitchFamily="2" charset="2"/>
              <a:buChar char="v"/>
              <a:defRPr/>
            </a:pPr>
            <a:r>
              <a:rPr lang="en-US" sz="4000" dirty="0">
                <a:solidFill>
                  <a:schemeClr val="accent3"/>
                </a:solidFill>
                <a:ea typeface="Adobe Ming Std L" panose="02020300000000000000" pitchFamily="18" charset="-128"/>
              </a:rPr>
              <a:t>L</a:t>
            </a:r>
            <a:r>
              <a:rPr lang="en-US" sz="4000" dirty="0" smtClean="0">
                <a:solidFill>
                  <a:schemeClr val="accent3"/>
                </a:solidFill>
                <a:ea typeface="Adobe Ming Std L" panose="02020300000000000000" pitchFamily="18" charset="-128"/>
              </a:rPr>
              <a:t>ow </a:t>
            </a:r>
            <a:r>
              <a:rPr lang="en-US" sz="4000" dirty="0">
                <a:solidFill>
                  <a:schemeClr val="accent3"/>
                </a:solidFill>
                <a:ea typeface="Adobe Ming Std L" panose="02020300000000000000" pitchFamily="18" charset="-128"/>
              </a:rPr>
              <a:t>velocity of recirculation </a:t>
            </a:r>
            <a:r>
              <a:rPr lang="en-US" sz="4000" dirty="0" smtClean="0">
                <a:solidFill>
                  <a:schemeClr val="accent3"/>
                </a:solidFill>
                <a:ea typeface="Adobe Ming Std L" panose="02020300000000000000" pitchFamily="18" charset="-128"/>
              </a:rPr>
              <a:t>area</a:t>
            </a:r>
            <a:endParaRPr lang="en-US" sz="4000" dirty="0">
              <a:solidFill>
                <a:schemeClr val="accent3"/>
              </a:solidFill>
              <a:ea typeface="Adobe Ming Std L" panose="02020300000000000000" pitchFamily="18" charset="-128"/>
            </a:endParaRPr>
          </a:p>
          <a:p>
            <a:pPr marL="571500" indent="-571500">
              <a:lnSpc>
                <a:spcPct val="250000"/>
              </a:lnSpc>
              <a:buFont typeface="Wingdings" panose="05000000000000000000" pitchFamily="2" charset="2"/>
              <a:buChar char="v"/>
              <a:defRPr/>
            </a:pPr>
            <a:r>
              <a:rPr lang="en-US" sz="4000" dirty="0">
                <a:solidFill>
                  <a:schemeClr val="accent3"/>
                </a:solidFill>
                <a:ea typeface="Adobe Ming Std L" panose="02020300000000000000" pitchFamily="18" charset="-128"/>
              </a:rPr>
              <a:t>Thrombus </a:t>
            </a:r>
            <a:r>
              <a:rPr lang="en-US" sz="4000" dirty="0" smtClean="0">
                <a:solidFill>
                  <a:schemeClr val="accent3"/>
                </a:solidFill>
                <a:ea typeface="Adobe Ming Std L" panose="02020300000000000000" pitchFamily="18" charset="-128"/>
              </a:rPr>
              <a:t>deposition</a:t>
            </a:r>
          </a:p>
          <a:p>
            <a:pPr marL="571500" indent="-571500" algn="just">
              <a:lnSpc>
                <a:spcPct val="250000"/>
              </a:lnSpc>
              <a:buFont typeface="Wingdings" panose="05000000000000000000" pitchFamily="2" charset="2"/>
              <a:buChar char="v"/>
              <a:defRPr/>
            </a:pPr>
            <a:r>
              <a:rPr lang="en-US" sz="4000" dirty="0" smtClean="0">
                <a:solidFill>
                  <a:schemeClr val="accent3"/>
                </a:solidFill>
                <a:ea typeface="Adobe Ming Std L" panose="02020300000000000000" pitchFamily="18" charset="-128"/>
              </a:rPr>
              <a:t>Low </a:t>
            </a:r>
            <a:r>
              <a:rPr lang="en-US" sz="4000" dirty="0">
                <a:solidFill>
                  <a:schemeClr val="accent3"/>
                </a:solidFill>
                <a:ea typeface="Adobe Ming Std L" panose="02020300000000000000" pitchFamily="18" charset="-128"/>
              </a:rPr>
              <a:t>pressure </a:t>
            </a:r>
            <a:r>
              <a:rPr lang="en-US" sz="4000" dirty="0" smtClean="0">
                <a:solidFill>
                  <a:schemeClr val="accent3"/>
                </a:solidFill>
                <a:ea typeface="Adobe Ming Std L" panose="02020300000000000000" pitchFamily="18" charset="-128"/>
              </a:rPr>
              <a:t>loss coefficient </a:t>
            </a:r>
            <a:r>
              <a:rPr lang="en-US" sz="4000" dirty="0">
                <a:solidFill>
                  <a:schemeClr val="accent3"/>
                </a:solidFill>
                <a:ea typeface="Adobe Ming Std L" panose="02020300000000000000" pitchFamily="18" charset="-128"/>
              </a:rPr>
              <a:t>(</a:t>
            </a:r>
            <a:r>
              <a:rPr lang="en-US" sz="4000" dirty="0" err="1" smtClean="0">
                <a:solidFill>
                  <a:schemeClr val="accent3"/>
                </a:solidFill>
                <a:ea typeface="Adobe Ming Std L" panose="02020300000000000000" pitchFamily="18" charset="-128"/>
              </a:rPr>
              <a:t>PLc</a:t>
            </a:r>
            <a:r>
              <a:rPr lang="en-US" sz="4000" dirty="0" smtClean="0">
                <a:solidFill>
                  <a:schemeClr val="accent3"/>
                </a:solidFill>
                <a:ea typeface="Adobe Ming Std L" panose="02020300000000000000" pitchFamily="18" charset="-128"/>
              </a:rPr>
              <a:t>)</a:t>
            </a:r>
          </a:p>
          <a:p>
            <a:pPr marL="571500" indent="-571500" algn="just">
              <a:lnSpc>
                <a:spcPct val="250000"/>
              </a:lnSpc>
              <a:buFont typeface="Wingdings" panose="05000000000000000000" pitchFamily="2" charset="2"/>
              <a:buChar char="v"/>
              <a:defRPr/>
            </a:pPr>
            <a:r>
              <a:rPr lang="en-US" sz="4000" dirty="0" smtClean="0">
                <a:solidFill>
                  <a:schemeClr val="accent3"/>
                </a:solidFill>
                <a:ea typeface="Adobe Ming Std L" panose="02020300000000000000" pitchFamily="18" charset="-128"/>
              </a:rPr>
              <a:t>Low </a:t>
            </a:r>
            <a:r>
              <a:rPr lang="en-US" sz="4000" dirty="0">
                <a:solidFill>
                  <a:schemeClr val="accent3"/>
                </a:solidFill>
                <a:ea typeface="Adobe Ming Std L" panose="02020300000000000000" pitchFamily="18" charset="-128"/>
              </a:rPr>
              <a:t>wall shear stress (</a:t>
            </a:r>
            <a:r>
              <a:rPr lang="en-US" sz="4000" dirty="0" err="1" smtClean="0">
                <a:solidFill>
                  <a:schemeClr val="accent3"/>
                </a:solidFill>
                <a:ea typeface="Adobe Ming Std L" panose="02020300000000000000" pitchFamily="18" charset="-128"/>
              </a:rPr>
              <a:t>WSS</a:t>
            </a:r>
            <a:r>
              <a:rPr lang="en-US" sz="4000" dirty="0" smtClean="0">
                <a:solidFill>
                  <a:schemeClr val="accent3"/>
                </a:solidFill>
                <a:ea typeface="Adobe Ming Std L" panose="02020300000000000000" pitchFamily="18" charset="-128"/>
              </a:rPr>
              <a:t>)</a:t>
            </a:r>
          </a:p>
          <a:p>
            <a:pPr marL="571500" indent="-571500" algn="just">
              <a:lnSpc>
                <a:spcPct val="250000"/>
              </a:lnSpc>
              <a:buFont typeface="Wingdings" panose="05000000000000000000" pitchFamily="2" charset="2"/>
              <a:buChar char="v"/>
              <a:defRPr/>
            </a:pPr>
            <a:r>
              <a:rPr lang="en-US" sz="4000" dirty="0" smtClean="0">
                <a:solidFill>
                  <a:schemeClr val="accent3"/>
                </a:solidFill>
                <a:ea typeface="Adobe Ming Std L" panose="02020300000000000000" pitchFamily="18" charset="-128"/>
              </a:rPr>
              <a:t>High </a:t>
            </a:r>
            <a:r>
              <a:rPr lang="en-US" sz="4000" dirty="0">
                <a:solidFill>
                  <a:schemeClr val="accent3"/>
                </a:solidFill>
                <a:ea typeface="Adobe Ming Std L" panose="02020300000000000000" pitchFamily="18" charset="-128"/>
              </a:rPr>
              <a:t>wall shear stress gradient (</a:t>
            </a:r>
            <a:r>
              <a:rPr lang="en-US" sz="4000" dirty="0" err="1" smtClean="0">
                <a:solidFill>
                  <a:schemeClr val="accent3"/>
                </a:solidFill>
                <a:ea typeface="Adobe Ming Std L" panose="02020300000000000000" pitchFamily="18" charset="-128"/>
              </a:rPr>
              <a:t>WSSG</a:t>
            </a:r>
            <a:r>
              <a:rPr lang="en-US" sz="4000" dirty="0" smtClean="0">
                <a:solidFill>
                  <a:schemeClr val="accent3"/>
                </a:solidFill>
                <a:ea typeface="Adobe Ming Std L" panose="02020300000000000000" pitchFamily="18" charset="-128"/>
              </a:rPr>
              <a:t>)</a:t>
            </a:r>
            <a:endParaRPr lang="en-US" sz="3200" i="1" dirty="0">
              <a:ea typeface="Adobe Ming Std L" panose="02020300000000000000" pitchFamily="18" charset="-128"/>
              <a:cs typeface="Lato Light"/>
            </a:endParaRPr>
          </a:p>
        </p:txBody>
      </p:sp>
      <p:sp>
        <p:nvSpPr>
          <p:cNvPr id="45" name="Freeform 33"/>
          <p:cNvSpPr>
            <a:spLocks noChangeArrowheads="1"/>
          </p:cNvSpPr>
          <p:nvPr/>
        </p:nvSpPr>
        <p:spPr bwMode="auto">
          <a:xfrm>
            <a:off x="2032693" y="3960520"/>
            <a:ext cx="844243" cy="82093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0000"/>
          </a:solidFill>
          <a:ln/>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1424" tIns="45712" rIns="91424" bIns="45712" anchor="ctr"/>
          <a:lstStyle/>
          <a:p>
            <a:pPr>
              <a:defRPr/>
            </a:pPr>
            <a:endParaRPr lang="en-US" dirty="0"/>
          </a:p>
        </p:txBody>
      </p:sp>
      <p:sp>
        <p:nvSpPr>
          <p:cNvPr id="46" name="Freeform 33"/>
          <p:cNvSpPr>
            <a:spLocks noChangeArrowheads="1"/>
          </p:cNvSpPr>
          <p:nvPr/>
        </p:nvSpPr>
        <p:spPr bwMode="auto">
          <a:xfrm>
            <a:off x="2032692" y="5472861"/>
            <a:ext cx="844243" cy="82093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0000"/>
          </a:solidFill>
          <a:ln/>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1424" tIns="45712" rIns="91424" bIns="45712" anchor="ctr"/>
          <a:lstStyle/>
          <a:p>
            <a:pPr>
              <a:defRPr/>
            </a:pPr>
            <a:endParaRPr lang="en-US" dirty="0"/>
          </a:p>
        </p:txBody>
      </p:sp>
      <p:sp>
        <p:nvSpPr>
          <p:cNvPr id="47" name="Freeform 33"/>
          <p:cNvSpPr>
            <a:spLocks noChangeArrowheads="1"/>
          </p:cNvSpPr>
          <p:nvPr/>
        </p:nvSpPr>
        <p:spPr bwMode="auto">
          <a:xfrm>
            <a:off x="2051465" y="7028403"/>
            <a:ext cx="844243" cy="82093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0000"/>
          </a:solidFill>
          <a:ln/>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1424" tIns="45712" rIns="91424" bIns="45712" anchor="ctr"/>
          <a:lstStyle/>
          <a:p>
            <a:pPr>
              <a:defRPr/>
            </a:pPr>
            <a:endParaRPr lang="en-US" dirty="0"/>
          </a:p>
        </p:txBody>
      </p:sp>
      <p:sp>
        <p:nvSpPr>
          <p:cNvPr id="48" name="Freeform 33"/>
          <p:cNvSpPr>
            <a:spLocks noChangeArrowheads="1"/>
          </p:cNvSpPr>
          <p:nvPr/>
        </p:nvSpPr>
        <p:spPr bwMode="auto">
          <a:xfrm>
            <a:off x="2051465" y="8484756"/>
            <a:ext cx="844243" cy="82093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0000"/>
          </a:solidFill>
          <a:ln/>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1424" tIns="45712" rIns="91424" bIns="45712" anchor="ctr"/>
          <a:lstStyle/>
          <a:p>
            <a:pPr>
              <a:defRPr/>
            </a:pPr>
            <a:endParaRPr lang="en-US" dirty="0"/>
          </a:p>
        </p:txBody>
      </p:sp>
      <p:sp>
        <p:nvSpPr>
          <p:cNvPr id="51" name="Rectangle 1"/>
          <p:cNvSpPr>
            <a:spLocks/>
          </p:cNvSpPr>
          <p:nvPr/>
        </p:nvSpPr>
        <p:spPr bwMode="auto">
          <a:xfrm>
            <a:off x="8418744" y="1565335"/>
            <a:ext cx="4488408" cy="923330"/>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000" dirty="0" smtClean="0">
                <a:solidFill>
                  <a:schemeClr val="accent2">
                    <a:lumMod val="75000"/>
                  </a:schemeClr>
                </a:solidFill>
                <a:latin typeface="Lato Regular"/>
                <a:ea typeface="ＭＳ Ｐゴシック" charset="0"/>
                <a:cs typeface="Lato Regular"/>
                <a:sym typeface="Bebas Neue" charset="0"/>
              </a:rPr>
              <a:t>Back to intro.</a:t>
            </a:r>
            <a:endParaRPr lang="en-US" sz="6000" dirty="0">
              <a:solidFill>
                <a:schemeClr val="accent2">
                  <a:lumMod val="75000"/>
                </a:schemeClr>
              </a:solidFill>
              <a:latin typeface="Lato Regular"/>
              <a:ea typeface="ＭＳ Ｐゴシック" charset="0"/>
              <a:cs typeface="Lato Regular"/>
              <a:sym typeface="Bebas Neue" charset="0"/>
            </a:endParaRPr>
          </a:p>
        </p:txBody>
      </p:sp>
      <p:grpSp>
        <p:nvGrpSpPr>
          <p:cNvPr id="2" name="Group 1"/>
          <p:cNvGrpSpPr/>
          <p:nvPr/>
        </p:nvGrpSpPr>
        <p:grpSpPr>
          <a:xfrm>
            <a:off x="2015448" y="10025799"/>
            <a:ext cx="880260" cy="820932"/>
            <a:chOff x="2015448" y="10025799"/>
            <a:chExt cx="880260" cy="820932"/>
          </a:xfrm>
        </p:grpSpPr>
        <p:sp>
          <p:nvSpPr>
            <p:cNvPr id="50" name="Freeform 33"/>
            <p:cNvSpPr>
              <a:spLocks noChangeArrowheads="1"/>
            </p:cNvSpPr>
            <p:nvPr/>
          </p:nvSpPr>
          <p:spPr bwMode="auto">
            <a:xfrm>
              <a:off x="2051465" y="10025799"/>
              <a:ext cx="844243" cy="82093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0000"/>
            </a:solidFill>
            <a:ln/>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1424" tIns="45712" rIns="91424" bIns="45712" anchor="ctr"/>
            <a:lstStyle/>
            <a:p>
              <a:pPr>
                <a:defRPr/>
              </a:pPr>
              <a:endParaRPr lang="en-US" dirty="0"/>
            </a:p>
          </p:txBody>
        </p:sp>
        <p:sp>
          <p:nvSpPr>
            <p:cNvPr id="52" name="Freeform 37"/>
            <p:cNvSpPr>
              <a:spLocks noChangeArrowheads="1"/>
            </p:cNvSpPr>
            <p:nvPr/>
          </p:nvSpPr>
          <p:spPr bwMode="auto">
            <a:xfrm>
              <a:off x="2015448" y="10025799"/>
              <a:ext cx="283561" cy="321733"/>
            </a:xfrm>
            <a:custGeom>
              <a:avLst/>
              <a:gdLst>
                <a:gd name="T0" fmla="*/ 230 w 240"/>
                <a:gd name="T1" fmla="*/ 213 h 267"/>
                <a:gd name="T2" fmla="*/ 230 w 240"/>
                <a:gd name="T3" fmla="*/ 213 h 267"/>
                <a:gd name="T4" fmla="*/ 160 w 240"/>
                <a:gd name="T5" fmla="*/ 133 h 267"/>
                <a:gd name="T6" fmla="*/ 230 w 240"/>
                <a:gd name="T7" fmla="*/ 53 h 267"/>
                <a:gd name="T8" fmla="*/ 230 w 240"/>
                <a:gd name="T9" fmla="*/ 17 h 267"/>
                <a:gd name="T10" fmla="*/ 185 w 240"/>
                <a:gd name="T11" fmla="*/ 17 h 267"/>
                <a:gd name="T12" fmla="*/ 124 w 240"/>
                <a:gd name="T13" fmla="*/ 88 h 267"/>
                <a:gd name="T14" fmla="*/ 62 w 240"/>
                <a:gd name="T15" fmla="*/ 17 h 267"/>
                <a:gd name="T16" fmla="*/ 18 w 240"/>
                <a:gd name="T17" fmla="*/ 17 h 267"/>
                <a:gd name="T18" fmla="*/ 18 w 240"/>
                <a:gd name="T19" fmla="*/ 53 h 267"/>
                <a:gd name="T20" fmla="*/ 88 w 240"/>
                <a:gd name="T21" fmla="*/ 133 h 267"/>
                <a:gd name="T22" fmla="*/ 18 w 240"/>
                <a:gd name="T23" fmla="*/ 213 h 267"/>
                <a:gd name="T24" fmla="*/ 18 w 240"/>
                <a:gd name="T25" fmla="*/ 257 h 267"/>
                <a:gd name="T26" fmla="*/ 62 w 240"/>
                <a:gd name="T27" fmla="*/ 257 h 267"/>
                <a:gd name="T28" fmla="*/ 124 w 240"/>
                <a:gd name="T29" fmla="*/ 177 h 267"/>
                <a:gd name="T30" fmla="*/ 185 w 240"/>
                <a:gd name="T31" fmla="*/ 257 h 267"/>
                <a:gd name="T32" fmla="*/ 230 w 240"/>
                <a:gd name="T33" fmla="*/ 257 h 267"/>
                <a:gd name="T34" fmla="*/ 230 w 240"/>
                <a:gd name="T35" fmla="*/ 2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67">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solidFill>
              <a:srgbClr val="FF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p>
          </p:txBody>
        </p:sp>
      </p:grpSp>
    </p:spTree>
    <p:extLst>
      <p:ext uri="{BB962C8B-B14F-4D97-AF65-F5344CB8AC3E}">
        <p14:creationId xmlns:p14="http://schemas.microsoft.com/office/powerpoint/2010/main" val="2510983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6" grpId="0" animBg="1"/>
      <p:bldP spid="47"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67032" y="987321"/>
            <a:ext cx="3356688" cy="474489"/>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Geometry</a:t>
            </a:r>
            <a:endParaRPr lang="en-US" sz="2700" b="1" dirty="0">
              <a:solidFill>
                <a:schemeClr val="accent1"/>
              </a:solidFill>
              <a:latin typeface="Lato" panose="020F0502020204030203" pitchFamily="34" charset="0"/>
            </a:endParaRPr>
          </a:p>
        </p:txBody>
      </p:sp>
      <p:grpSp>
        <p:nvGrpSpPr>
          <p:cNvPr id="49" name="Group 48"/>
          <p:cNvGrpSpPr/>
          <p:nvPr/>
        </p:nvGrpSpPr>
        <p:grpSpPr>
          <a:xfrm>
            <a:off x="13952554" y="-64285"/>
            <a:ext cx="10425096" cy="13836319"/>
            <a:chOff x="14003406" y="-152422"/>
            <a:chExt cx="10425096" cy="13836319"/>
          </a:xfrm>
        </p:grpSpPr>
        <p:sp>
          <p:nvSpPr>
            <p:cNvPr id="47" name="Rectangle 46"/>
            <p:cNvSpPr>
              <a:spLocks noChangeAspect="1"/>
            </p:cNvSpPr>
            <p:nvPr/>
          </p:nvSpPr>
          <p:spPr>
            <a:xfrm rot="16200000">
              <a:off x="12297794" y="1553190"/>
              <a:ext cx="13836319" cy="1042509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14011678" y="5192580"/>
              <a:ext cx="10416824" cy="156776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
            <p:cNvSpPr>
              <a:spLocks/>
            </p:cNvSpPr>
            <p:nvPr/>
          </p:nvSpPr>
          <p:spPr bwMode="auto">
            <a:xfrm>
              <a:off x="14535905" y="899184"/>
              <a:ext cx="9360096" cy="2769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a:solidFill>
                    <a:schemeClr val="bg1"/>
                  </a:solidFill>
                  <a:ea typeface="Adobe Ming Std L" panose="02020300000000000000" pitchFamily="18" charset="-128"/>
                </a:rPr>
                <a:t>The flow of nanoparticle in Aneurysm with Magnetic Drug Targeting</a:t>
              </a:r>
            </a:p>
          </p:txBody>
        </p:sp>
        <p:sp>
          <p:nvSpPr>
            <p:cNvPr id="16" name="TextBox 15"/>
            <p:cNvSpPr txBox="1"/>
            <p:nvPr/>
          </p:nvSpPr>
          <p:spPr>
            <a:xfrm>
              <a:off x="14755877" y="125537"/>
              <a:ext cx="1395703" cy="447238"/>
            </a:xfrm>
            <a:prstGeom prst="rect">
              <a:avLst/>
            </a:prstGeom>
            <a:noFill/>
          </p:spPr>
          <p:txBody>
            <a:bodyPr wrap="none" lIns="0" tIns="0" rIns="0" bIns="0" rtlCol="0">
              <a:spAutoFit/>
            </a:bodyPr>
            <a:lstStyle/>
            <a:p>
              <a:pPr>
                <a:lnSpc>
                  <a:spcPts val="3733"/>
                </a:lnSpc>
                <a:spcAft>
                  <a:spcPts val="3199"/>
                </a:spcAft>
              </a:pPr>
              <a:r>
                <a:rPr lang="en-US" sz="2700" b="1" dirty="0" smtClean="0">
                  <a:solidFill>
                    <a:schemeClr val="bg1"/>
                  </a:solidFill>
                  <a:latin typeface="Lato" panose="020F0502020204030203" pitchFamily="34" charset="0"/>
                </a:rPr>
                <a:t>Problem 2</a:t>
              </a:r>
              <a:endParaRPr lang="en-US" sz="2700" b="1" dirty="0">
                <a:solidFill>
                  <a:schemeClr val="bg1"/>
                </a:solidFill>
                <a:latin typeface="Lato" panose="020F0502020204030203" pitchFamily="34" charset="0"/>
              </a:endParaRPr>
            </a:p>
          </p:txBody>
        </p:sp>
        <p:sp>
          <p:nvSpPr>
            <p:cNvPr id="17" name="Rectangle 16"/>
            <p:cNvSpPr/>
            <p:nvPr/>
          </p:nvSpPr>
          <p:spPr>
            <a:xfrm>
              <a:off x="14695076" y="4304642"/>
              <a:ext cx="9479988" cy="86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9" name="Group 18"/>
            <p:cNvGrpSpPr/>
            <p:nvPr/>
          </p:nvGrpSpPr>
          <p:grpSpPr>
            <a:xfrm>
              <a:off x="14938441" y="5556886"/>
              <a:ext cx="747169" cy="610227"/>
              <a:chOff x="11707403" y="7861444"/>
              <a:chExt cx="953415" cy="778672"/>
            </a:xfrm>
          </p:grpSpPr>
          <p:sp>
            <p:nvSpPr>
              <p:cNvPr id="20"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21"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22"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23" name="TextBox 22"/>
            <p:cNvSpPr txBox="1"/>
            <p:nvPr/>
          </p:nvSpPr>
          <p:spPr>
            <a:xfrm>
              <a:off x="16282953" y="5678307"/>
              <a:ext cx="2032608"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Geometry</a:t>
              </a:r>
              <a:endParaRPr lang="en-US" sz="2700" b="1" dirty="0">
                <a:solidFill>
                  <a:schemeClr val="bg1"/>
                </a:solidFill>
                <a:latin typeface="Lato" panose="020F0502020204030203" pitchFamily="34" charset="0"/>
              </a:endParaRPr>
            </a:p>
          </p:txBody>
        </p:sp>
        <p:sp>
          <p:nvSpPr>
            <p:cNvPr id="30" name="Rectangle 29"/>
            <p:cNvSpPr/>
            <p:nvPr/>
          </p:nvSpPr>
          <p:spPr>
            <a:xfrm>
              <a:off x="14887250" y="6901301"/>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24" name="Group 23"/>
            <p:cNvGrpSpPr/>
            <p:nvPr/>
          </p:nvGrpSpPr>
          <p:grpSpPr>
            <a:xfrm>
              <a:off x="15024025" y="7049474"/>
              <a:ext cx="765387" cy="767985"/>
              <a:chOff x="11793053" y="7077096"/>
              <a:chExt cx="940330" cy="943523"/>
            </a:xfrm>
          </p:grpSpPr>
          <p:sp>
            <p:nvSpPr>
              <p:cNvPr id="25"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6"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7"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8"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9"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1" name="TextBox 30"/>
            <p:cNvSpPr txBox="1"/>
            <p:nvPr/>
          </p:nvSpPr>
          <p:spPr>
            <a:xfrm>
              <a:off x="16171110" y="7231788"/>
              <a:ext cx="396974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Boundary condition</a:t>
              </a:r>
              <a:endParaRPr lang="en-US" sz="4000" b="1" dirty="0">
                <a:solidFill>
                  <a:schemeClr val="bg1"/>
                </a:solidFill>
                <a:latin typeface="Lato" panose="020F0502020204030203" pitchFamily="34" charset="0"/>
              </a:endParaRPr>
            </a:p>
          </p:txBody>
        </p:sp>
        <p:sp>
          <p:nvSpPr>
            <p:cNvPr id="38" name="Rectangle 37"/>
            <p:cNvSpPr/>
            <p:nvPr/>
          </p:nvSpPr>
          <p:spPr>
            <a:xfrm>
              <a:off x="14918360" y="8479455"/>
              <a:ext cx="1070739" cy="1071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2" name="Group 31"/>
            <p:cNvGrpSpPr/>
            <p:nvPr/>
          </p:nvGrpSpPr>
          <p:grpSpPr>
            <a:xfrm>
              <a:off x="15024025" y="8664439"/>
              <a:ext cx="765387" cy="767985"/>
              <a:chOff x="11793053" y="7077096"/>
              <a:chExt cx="940330" cy="943523"/>
            </a:xfrm>
          </p:grpSpPr>
          <p:sp>
            <p:nvSpPr>
              <p:cNvPr id="3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3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3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9" name="TextBox 38"/>
            <p:cNvSpPr txBox="1"/>
            <p:nvPr/>
          </p:nvSpPr>
          <p:spPr>
            <a:xfrm>
              <a:off x="16489894" y="8748960"/>
              <a:ext cx="2683427" cy="491288"/>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 schemes</a:t>
              </a:r>
              <a:endParaRPr lang="en-US" sz="4000" b="1" dirty="0">
                <a:solidFill>
                  <a:schemeClr val="bg1"/>
                </a:solidFill>
                <a:latin typeface="Lato" panose="020F0502020204030203" pitchFamily="34" charset="0"/>
              </a:endParaRPr>
            </a:p>
          </p:txBody>
        </p:sp>
        <p:grpSp>
          <p:nvGrpSpPr>
            <p:cNvPr id="40" name="Group 39"/>
            <p:cNvGrpSpPr/>
            <p:nvPr/>
          </p:nvGrpSpPr>
          <p:grpSpPr>
            <a:xfrm>
              <a:off x="14974997" y="10335793"/>
              <a:ext cx="765387" cy="767985"/>
              <a:chOff x="11793053" y="7077096"/>
              <a:chExt cx="940330" cy="943523"/>
            </a:xfrm>
          </p:grpSpPr>
          <p:sp>
            <p:nvSpPr>
              <p:cNvPr id="41"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42"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43"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4"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5"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46" name="TextBox 45"/>
            <p:cNvSpPr txBox="1"/>
            <p:nvPr/>
          </p:nvSpPr>
          <p:spPr>
            <a:xfrm>
              <a:off x="16582105" y="10478104"/>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sp>
        <p:nvSpPr>
          <p:cNvPr id="83" name="Oval 82"/>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24</a:t>
            </a:r>
            <a:endParaRPr lang="en-US" sz="2000" b="1" dirty="0">
              <a:solidFill>
                <a:schemeClr val="bg1"/>
              </a:solidFill>
            </a:endParaRPr>
          </a:p>
        </p:txBody>
      </p:sp>
      <p:pic>
        <p:nvPicPr>
          <p:cNvPr id="2" name="Picture 1"/>
          <p:cNvPicPr>
            <a:picLocks noChangeAspect="1"/>
          </p:cNvPicPr>
          <p:nvPr/>
        </p:nvPicPr>
        <p:blipFill>
          <a:blip r:embed="rId3"/>
          <a:stretch>
            <a:fillRect/>
          </a:stretch>
        </p:blipFill>
        <p:spPr>
          <a:xfrm>
            <a:off x="81980" y="1862344"/>
            <a:ext cx="13043184" cy="9015743"/>
          </a:xfrm>
          <a:prstGeom prst="rect">
            <a:avLst/>
          </a:prstGeom>
        </p:spPr>
      </p:pic>
      <p:grpSp>
        <p:nvGrpSpPr>
          <p:cNvPr id="11" name="Group 10"/>
          <p:cNvGrpSpPr/>
          <p:nvPr/>
        </p:nvGrpSpPr>
        <p:grpSpPr>
          <a:xfrm>
            <a:off x="945394" y="9936481"/>
            <a:ext cx="8043276" cy="3248461"/>
            <a:chOff x="945394" y="9677622"/>
            <a:chExt cx="8043276" cy="3248461"/>
          </a:xfrm>
        </p:grpSpPr>
        <p:pic>
          <p:nvPicPr>
            <p:cNvPr id="13" name="Picture 12"/>
            <p:cNvPicPr>
              <a:picLocks noChangeAspect="1"/>
            </p:cNvPicPr>
            <p:nvPr/>
          </p:nvPicPr>
          <p:blipFill>
            <a:blip r:embed="rId4"/>
            <a:stretch>
              <a:fillRect/>
            </a:stretch>
          </p:blipFill>
          <p:spPr>
            <a:xfrm>
              <a:off x="1031511" y="9677622"/>
              <a:ext cx="7071270" cy="1552230"/>
            </a:xfrm>
            <a:prstGeom prst="rect">
              <a:avLst/>
            </a:prstGeom>
          </p:spPr>
        </p:pic>
        <p:pic>
          <p:nvPicPr>
            <p:cNvPr id="14" name="Picture 13"/>
            <p:cNvPicPr>
              <a:picLocks noChangeAspect="1"/>
            </p:cNvPicPr>
            <p:nvPr/>
          </p:nvPicPr>
          <p:blipFill>
            <a:blip r:embed="rId5"/>
            <a:stretch>
              <a:fillRect/>
            </a:stretch>
          </p:blipFill>
          <p:spPr>
            <a:xfrm>
              <a:off x="945394" y="11560712"/>
              <a:ext cx="8043276" cy="1365371"/>
            </a:xfrm>
            <a:prstGeom prst="rect">
              <a:avLst/>
            </a:prstGeom>
          </p:spPr>
        </p:pic>
      </p:grpSp>
    </p:spTree>
    <p:extLst>
      <p:ext uri="{BB962C8B-B14F-4D97-AF65-F5344CB8AC3E}">
        <p14:creationId xmlns:p14="http://schemas.microsoft.com/office/powerpoint/2010/main" val="3630714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21218985" y="0"/>
            <a:ext cx="3214398" cy="13718551"/>
            <a:chOff x="21218985" y="0"/>
            <a:chExt cx="3214398" cy="13718551"/>
          </a:xfrm>
        </p:grpSpPr>
        <p:grpSp>
          <p:nvGrpSpPr>
            <p:cNvPr id="50" name="Group 49"/>
            <p:cNvGrpSpPr/>
            <p:nvPr/>
          </p:nvGrpSpPr>
          <p:grpSpPr>
            <a:xfrm>
              <a:off x="21218985" y="0"/>
              <a:ext cx="3214398" cy="13718551"/>
              <a:chOff x="21194881" y="-2552"/>
              <a:chExt cx="3214398" cy="13718551"/>
            </a:xfrm>
          </p:grpSpPr>
          <p:grpSp>
            <p:nvGrpSpPr>
              <p:cNvPr id="8" name="Group 7"/>
              <p:cNvGrpSpPr/>
              <p:nvPr/>
            </p:nvGrpSpPr>
            <p:grpSpPr>
              <a:xfrm>
                <a:off x="21194881" y="-2552"/>
                <a:ext cx="3214398" cy="13718551"/>
                <a:chOff x="18677309" y="109770"/>
                <a:chExt cx="3214398" cy="13718551"/>
              </a:xfrm>
            </p:grpSpPr>
            <p:sp>
              <p:nvSpPr>
                <p:cNvPr id="30" name="Rectangle 29"/>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7" name="Group 6"/>
                <p:cNvGrpSpPr/>
                <p:nvPr/>
              </p:nvGrpSpPr>
              <p:grpSpPr>
                <a:xfrm>
                  <a:off x="18677309" y="109770"/>
                  <a:ext cx="3214398" cy="13718551"/>
                  <a:chOff x="21228987" y="-144243"/>
                  <a:chExt cx="3214398" cy="13718551"/>
                </a:xfrm>
              </p:grpSpPr>
              <p:grpSp>
                <p:nvGrpSpPr>
                  <p:cNvPr id="4" name="Group 3"/>
                  <p:cNvGrpSpPr/>
                  <p:nvPr/>
                </p:nvGrpSpPr>
                <p:grpSpPr>
                  <a:xfrm>
                    <a:off x="21228987" y="-144243"/>
                    <a:ext cx="3214398" cy="13718551"/>
                    <a:chOff x="21228987" y="-144243"/>
                    <a:chExt cx="3214398" cy="13718551"/>
                  </a:xfrm>
                </p:grpSpPr>
                <p:sp>
                  <p:nvSpPr>
                    <p:cNvPr id="47" name="Rectangle 46"/>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1688719" y="1344293"/>
                      <a:ext cx="2343142"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2700" b="1" dirty="0" smtClean="0">
                          <a:solidFill>
                            <a:schemeClr val="bg1"/>
                          </a:solidFill>
                          <a:latin typeface="Lato" panose="020F0502020204030203" pitchFamily="34" charset="0"/>
                        </a:rPr>
                        <a:t>2</a:t>
                      </a:r>
                      <a:endParaRPr lang="en-US" sz="2700" b="1" dirty="0">
                        <a:solidFill>
                          <a:schemeClr val="bg1"/>
                        </a:solidFill>
                        <a:latin typeface="Lato" panose="020F0502020204030203" pitchFamily="34" charset="0"/>
                      </a:endParaRPr>
                    </a:p>
                  </p:txBody>
                </p:sp>
              </p:grpSp>
              <p:sp>
                <p:nvSpPr>
                  <p:cNvPr id="17" name="Rectangle 16"/>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4" name="Group 23"/>
                  <p:cNvGrpSpPr/>
                  <p:nvPr/>
                </p:nvGrpSpPr>
                <p:grpSpPr>
                  <a:xfrm>
                    <a:off x="21679462" y="6457538"/>
                    <a:ext cx="765387" cy="767985"/>
                    <a:chOff x="11793053" y="7077096"/>
                    <a:chExt cx="940330" cy="943523"/>
                  </a:xfrm>
                </p:grpSpPr>
                <p:sp>
                  <p:nvSpPr>
                    <p:cNvPr id="25"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6"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7"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8"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9"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1" name="TextBox 30"/>
                  <p:cNvSpPr txBox="1"/>
                  <p:nvPr/>
                </p:nvSpPr>
                <p:spPr>
                  <a:xfrm>
                    <a:off x="22860290" y="6664021"/>
                    <a:ext cx="775469"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4000" b="1" dirty="0">
                      <a:solidFill>
                        <a:schemeClr val="bg1"/>
                      </a:solidFill>
                      <a:latin typeface="Lato" panose="020F0502020204030203" pitchFamily="34" charset="0"/>
                    </a:endParaRPr>
                  </a:p>
                </p:txBody>
              </p:sp>
              <p:grpSp>
                <p:nvGrpSpPr>
                  <p:cNvPr id="32" name="Group 31"/>
                  <p:cNvGrpSpPr/>
                  <p:nvPr/>
                </p:nvGrpSpPr>
                <p:grpSpPr>
                  <a:xfrm>
                    <a:off x="21658821" y="8521559"/>
                    <a:ext cx="765387" cy="767985"/>
                    <a:chOff x="11793053" y="7077096"/>
                    <a:chExt cx="940330" cy="943523"/>
                  </a:xfrm>
                </p:grpSpPr>
                <p:sp>
                  <p:nvSpPr>
                    <p:cNvPr id="3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3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3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9" name="TextBox 38"/>
                  <p:cNvSpPr txBox="1"/>
                  <p:nvPr/>
                </p:nvSpPr>
                <p:spPr>
                  <a:xfrm>
                    <a:off x="22915403" y="8615292"/>
                    <a:ext cx="807913" cy="491288"/>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endParaRPr lang="en-US" sz="4000" b="1" dirty="0">
                      <a:solidFill>
                        <a:schemeClr val="bg1"/>
                      </a:solidFill>
                      <a:latin typeface="Lato" panose="020F0502020204030203" pitchFamily="34" charset="0"/>
                    </a:endParaRPr>
                  </a:p>
                </p:txBody>
              </p:sp>
              <p:grpSp>
                <p:nvGrpSpPr>
                  <p:cNvPr id="40" name="Group 39"/>
                  <p:cNvGrpSpPr/>
                  <p:nvPr/>
                </p:nvGrpSpPr>
                <p:grpSpPr>
                  <a:xfrm>
                    <a:off x="21684924" y="10511842"/>
                    <a:ext cx="765387" cy="767985"/>
                    <a:chOff x="11793053" y="7077096"/>
                    <a:chExt cx="940330" cy="943523"/>
                  </a:xfrm>
                </p:grpSpPr>
                <p:sp>
                  <p:nvSpPr>
                    <p:cNvPr id="41"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42"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43"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4"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5"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46" name="TextBox 45"/>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49" name="Rectangle 48"/>
              <p:cNvSpPr/>
              <p:nvPr/>
            </p:nvSpPr>
            <p:spPr>
              <a:xfrm>
                <a:off x="21197190" y="6065678"/>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52" name="Group 51"/>
            <p:cNvGrpSpPr/>
            <p:nvPr/>
          </p:nvGrpSpPr>
          <p:grpSpPr>
            <a:xfrm>
              <a:off x="21842752" y="4723465"/>
              <a:ext cx="714562" cy="645713"/>
              <a:chOff x="11707403" y="7861444"/>
              <a:chExt cx="953415" cy="778672"/>
            </a:xfrm>
          </p:grpSpPr>
          <p:sp>
            <p:nvSpPr>
              <p:cNvPr id="53"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54"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55"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grpSp>
          <p:nvGrpSpPr>
            <p:cNvPr id="56" name="Group 55"/>
            <p:cNvGrpSpPr/>
            <p:nvPr/>
          </p:nvGrpSpPr>
          <p:grpSpPr>
            <a:xfrm>
              <a:off x="21823567" y="6469504"/>
              <a:ext cx="765387" cy="767985"/>
              <a:chOff x="11793053" y="7077096"/>
              <a:chExt cx="940330" cy="943523"/>
            </a:xfrm>
          </p:grpSpPr>
          <p:sp>
            <p:nvSpPr>
              <p:cNvPr id="57"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58"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59"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0"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62" name="TextBox 61"/>
            <p:cNvSpPr txBox="1"/>
            <p:nvPr/>
          </p:nvSpPr>
          <p:spPr>
            <a:xfrm>
              <a:off x="23023158" y="6624789"/>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3" name="Group 2"/>
          <p:cNvGrpSpPr/>
          <p:nvPr/>
        </p:nvGrpSpPr>
        <p:grpSpPr>
          <a:xfrm>
            <a:off x="1479647" y="1054630"/>
            <a:ext cx="12960044" cy="11464419"/>
            <a:chOff x="1479647" y="1054630"/>
            <a:chExt cx="12960044" cy="11464419"/>
          </a:xfrm>
        </p:grpSpPr>
        <p:grpSp>
          <p:nvGrpSpPr>
            <p:cNvPr id="125" name="Group 124"/>
            <p:cNvGrpSpPr/>
            <p:nvPr/>
          </p:nvGrpSpPr>
          <p:grpSpPr>
            <a:xfrm>
              <a:off x="1479647" y="1054630"/>
              <a:ext cx="12960044" cy="11464419"/>
              <a:chOff x="1479647" y="1054630"/>
              <a:chExt cx="12960044" cy="11464419"/>
            </a:xfrm>
          </p:grpSpPr>
          <p:sp>
            <p:nvSpPr>
              <p:cNvPr id="10" name="TextBox 9"/>
              <p:cNvSpPr txBox="1"/>
              <p:nvPr/>
            </p:nvSpPr>
            <p:spPr>
              <a:xfrm>
                <a:off x="7470539" y="1054630"/>
                <a:ext cx="6969152" cy="579326"/>
              </a:xfrm>
              <a:prstGeom prst="rect">
                <a:avLst/>
              </a:prstGeom>
              <a:noFill/>
            </p:spPr>
            <p:txBody>
              <a:bodyPr wrap="none" lIns="0" tIns="0" rIns="0" bIns="0" rtlCol="0">
                <a:spAutoFit/>
              </a:bodyPr>
              <a:lstStyle/>
              <a:p>
                <a:pPr>
                  <a:lnSpc>
                    <a:spcPts val="3733"/>
                  </a:lnSpc>
                  <a:spcAft>
                    <a:spcPts val="3199"/>
                  </a:spcAft>
                </a:pPr>
                <a:r>
                  <a:rPr lang="en-US" sz="6600" b="1" dirty="0" smtClean="0">
                    <a:solidFill>
                      <a:schemeClr val="accent1"/>
                    </a:solidFill>
                    <a:latin typeface="Lato" panose="020F0502020204030203" pitchFamily="34" charset="0"/>
                  </a:rPr>
                  <a:t>Boundary Conditions</a:t>
                </a:r>
                <a:endParaRPr lang="en-US" sz="2700" b="1" dirty="0">
                  <a:solidFill>
                    <a:schemeClr val="accent1"/>
                  </a:solidFill>
                  <a:latin typeface="Lato" panose="020F0502020204030203" pitchFamily="34" charset="0"/>
                </a:endParaRPr>
              </a:p>
            </p:txBody>
          </p:sp>
          <p:sp>
            <p:nvSpPr>
              <p:cNvPr id="108" name="TextBox 107"/>
              <p:cNvSpPr txBox="1"/>
              <p:nvPr/>
            </p:nvSpPr>
            <p:spPr>
              <a:xfrm>
                <a:off x="1979784" y="3414112"/>
                <a:ext cx="1404039" cy="538674"/>
              </a:xfrm>
              <a:prstGeom prst="rect">
                <a:avLst/>
              </a:prstGeom>
              <a:noFill/>
            </p:spPr>
            <p:txBody>
              <a:bodyPr wrap="non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Inlet:</a:t>
                </a:r>
                <a:endParaRPr lang="en-US" sz="2000" b="1" dirty="0">
                  <a:solidFill>
                    <a:schemeClr val="accent1"/>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111" name="Rectangle 110"/>
                  <p:cNvSpPr/>
                  <p:nvPr/>
                </p:nvSpPr>
                <p:spPr>
                  <a:xfrm>
                    <a:off x="4158759" y="2278309"/>
                    <a:ext cx="4879797"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accent2">
                                  <a:lumMod val="50000"/>
                                </a:schemeClr>
                              </a:solidFill>
                              <a:latin typeface="Cambria Math" panose="02040503050406030204" pitchFamily="18" charset="0"/>
                            </a:rPr>
                            <m:t>𝑢</m:t>
                          </m:r>
                          <m:d>
                            <m:dPr>
                              <m:ctrlPr>
                                <a:rPr lang="en-US" sz="4000" i="1">
                                  <a:solidFill>
                                    <a:schemeClr val="accent2">
                                      <a:lumMod val="50000"/>
                                    </a:schemeClr>
                                  </a:solidFill>
                                  <a:latin typeface="Cambria Math" panose="02040503050406030204" pitchFamily="18" charset="0"/>
                                </a:rPr>
                              </m:ctrlPr>
                            </m:dPr>
                            <m:e>
                              <m:r>
                                <a:rPr lang="en-US" sz="4000" i="1">
                                  <a:solidFill>
                                    <a:schemeClr val="accent2">
                                      <a:lumMod val="50000"/>
                                    </a:schemeClr>
                                  </a:solidFill>
                                  <a:latin typeface="Cambria Math" panose="02040503050406030204" pitchFamily="18" charset="0"/>
                                </a:rPr>
                                <m:t>𝑦</m:t>
                              </m:r>
                            </m:e>
                          </m:d>
                          <m:r>
                            <a:rPr lang="en-US" sz="4000" i="0">
                              <a:solidFill>
                                <a:schemeClr val="accent2">
                                  <a:lumMod val="50000"/>
                                </a:schemeClr>
                              </a:solidFill>
                              <a:latin typeface="Cambria Math" panose="02040503050406030204" pitchFamily="18" charset="0"/>
                            </a:rPr>
                            <m:t>=</m:t>
                          </m:r>
                          <m:r>
                            <a:rPr lang="en-US" sz="4000" i="0">
                              <a:solidFill>
                                <a:schemeClr val="accent2">
                                  <a:lumMod val="50000"/>
                                </a:schemeClr>
                              </a:solidFill>
                              <a:latin typeface="Cambria Math" panose="02040503050406030204" pitchFamily="18" charset="0"/>
                            </a:rPr>
                            <m:t>4</m:t>
                          </m:r>
                          <m:sSub>
                            <m:sSubPr>
                              <m:ctrlPr>
                                <a:rPr lang="en-US" sz="4000" i="1">
                                  <a:solidFill>
                                    <a:schemeClr val="accent2">
                                      <a:lumMod val="50000"/>
                                    </a:schemeClr>
                                  </a:solidFill>
                                  <a:latin typeface="Cambria Math" panose="02040503050406030204" pitchFamily="18" charset="0"/>
                                </a:rPr>
                              </m:ctrlPr>
                            </m:sSubPr>
                            <m:e>
                              <m:r>
                                <a:rPr lang="en-US" sz="4000" i="1">
                                  <a:solidFill>
                                    <a:schemeClr val="accent2">
                                      <a:lumMod val="50000"/>
                                    </a:schemeClr>
                                  </a:solidFill>
                                  <a:latin typeface="Cambria Math" panose="02040503050406030204" pitchFamily="18" charset="0"/>
                                </a:rPr>
                                <m:t>𝑈</m:t>
                              </m:r>
                            </m:e>
                            <m:sub>
                              <m:r>
                                <a:rPr lang="en-US" sz="4000" i="0">
                                  <a:solidFill>
                                    <a:schemeClr val="accent2">
                                      <a:lumMod val="50000"/>
                                    </a:schemeClr>
                                  </a:solidFill>
                                  <a:latin typeface="Cambria Math" panose="02040503050406030204" pitchFamily="18" charset="0"/>
                                </a:rPr>
                                <m:t>∞</m:t>
                              </m:r>
                            </m:sub>
                          </m:sSub>
                          <m:d>
                            <m:dPr>
                              <m:ctrlPr>
                                <a:rPr lang="en-US" sz="4000" i="1">
                                  <a:solidFill>
                                    <a:schemeClr val="accent2">
                                      <a:lumMod val="50000"/>
                                    </a:schemeClr>
                                  </a:solidFill>
                                  <a:latin typeface="Cambria Math" panose="02040503050406030204" pitchFamily="18" charset="0"/>
                                </a:rPr>
                              </m:ctrlPr>
                            </m:dPr>
                            <m:e>
                              <m:r>
                                <a:rPr lang="en-US" sz="4000" i="1">
                                  <a:solidFill>
                                    <a:schemeClr val="accent2">
                                      <a:lumMod val="50000"/>
                                    </a:schemeClr>
                                  </a:solidFill>
                                  <a:latin typeface="Cambria Math" panose="02040503050406030204" pitchFamily="18" charset="0"/>
                                </a:rPr>
                                <m:t>𝑦</m:t>
                              </m:r>
                              <m:r>
                                <a:rPr lang="en-US" sz="4000" i="0">
                                  <a:solidFill>
                                    <a:schemeClr val="accent2">
                                      <a:lumMod val="50000"/>
                                    </a:schemeClr>
                                  </a:solidFill>
                                  <a:latin typeface="Cambria Math" panose="02040503050406030204" pitchFamily="18" charset="0"/>
                                </a:rPr>
                                <m:t>−</m:t>
                              </m:r>
                              <m:sSup>
                                <m:sSupPr>
                                  <m:ctrlPr>
                                    <a:rPr lang="en-US" sz="4000" i="1">
                                      <a:solidFill>
                                        <a:schemeClr val="accent2">
                                          <a:lumMod val="50000"/>
                                        </a:schemeClr>
                                      </a:solidFill>
                                      <a:latin typeface="Cambria Math" panose="02040503050406030204" pitchFamily="18" charset="0"/>
                                    </a:rPr>
                                  </m:ctrlPr>
                                </m:sSupPr>
                                <m:e>
                                  <m:r>
                                    <a:rPr lang="en-US" sz="4000" i="1">
                                      <a:solidFill>
                                        <a:schemeClr val="accent2">
                                          <a:lumMod val="50000"/>
                                        </a:schemeClr>
                                      </a:solidFill>
                                      <a:latin typeface="Cambria Math" panose="02040503050406030204" pitchFamily="18" charset="0"/>
                                    </a:rPr>
                                    <m:t>𝑦</m:t>
                                  </m:r>
                                </m:e>
                                <m:sup>
                                  <m:r>
                                    <a:rPr lang="en-US" sz="4000" i="0">
                                      <a:solidFill>
                                        <a:schemeClr val="accent2">
                                          <a:lumMod val="50000"/>
                                        </a:schemeClr>
                                      </a:solidFill>
                                      <a:latin typeface="Cambria Math" panose="02040503050406030204" pitchFamily="18" charset="0"/>
                                    </a:rPr>
                                    <m:t>2</m:t>
                                  </m:r>
                                </m:sup>
                              </m:sSup>
                            </m:e>
                          </m:d>
                        </m:oMath>
                      </m:oMathPara>
                    </a14:m>
                    <a:endParaRPr lang="en-US" sz="4000" dirty="0">
                      <a:solidFill>
                        <a:schemeClr val="accent2">
                          <a:lumMod val="50000"/>
                        </a:schemeClr>
                      </a:solidFill>
                    </a:endParaRPr>
                  </a:p>
                </p:txBody>
              </p:sp>
            </mc:Choice>
            <mc:Fallback xmlns="">
              <p:sp>
                <p:nvSpPr>
                  <p:cNvPr id="111" name="Rectangle 110"/>
                  <p:cNvSpPr>
                    <a:spLocks noRot="1" noChangeAspect="1" noMove="1" noResize="1" noEditPoints="1" noAdjustHandles="1" noChangeArrowheads="1" noChangeShapeType="1" noTextEdit="1"/>
                  </p:cNvSpPr>
                  <p:nvPr/>
                </p:nvSpPr>
                <p:spPr>
                  <a:xfrm>
                    <a:off x="4158759" y="2278309"/>
                    <a:ext cx="4879797" cy="70788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4158759" y="3152796"/>
                    <a:ext cx="441236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accent2">
                                      <a:lumMod val="50000"/>
                                    </a:schemeClr>
                                  </a:solidFill>
                                  <a:latin typeface="Cambria Math" panose="02040503050406030204" pitchFamily="18" charset="0"/>
                                </a:rPr>
                              </m:ctrlPr>
                            </m:dPr>
                            <m:e>
                              <m:r>
                                <a:rPr lang="en-US" i="1">
                                  <a:solidFill>
                                    <a:schemeClr val="accent2">
                                      <a:lumMod val="50000"/>
                                    </a:schemeClr>
                                  </a:solidFill>
                                  <a:latin typeface="Cambria Math" panose="02040503050406030204" pitchFamily="18" charset="0"/>
                                </a:rPr>
                                <m:t>𝑇</m:t>
                              </m:r>
                              <m:d>
                                <m:dPr>
                                  <m:ctrlPr>
                                    <a:rPr lang="en-US" i="1">
                                      <a:solidFill>
                                        <a:schemeClr val="accent2">
                                          <a:lumMod val="50000"/>
                                        </a:schemeClr>
                                      </a:solidFill>
                                      <a:latin typeface="Cambria Math" panose="02040503050406030204" pitchFamily="18" charset="0"/>
                                    </a:rPr>
                                  </m:ctrlPr>
                                </m:dPr>
                                <m:e>
                                  <m:r>
                                    <a:rPr lang="en-US" i="1">
                                      <a:solidFill>
                                        <a:schemeClr val="accent2">
                                          <a:lumMod val="50000"/>
                                        </a:schemeClr>
                                      </a:solidFill>
                                      <a:latin typeface="Cambria Math" panose="02040503050406030204" pitchFamily="18" charset="0"/>
                                    </a:rPr>
                                    <m:t>𝑦</m:t>
                                  </m:r>
                                </m:e>
                              </m:d>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4</m:t>
                              </m:r>
                              <m:sSub>
                                <m:sSubPr>
                                  <m:ctrlPr>
                                    <a:rPr lang="en-US" i="1">
                                      <a:solidFill>
                                        <a:schemeClr val="accent2">
                                          <a:lumMod val="50000"/>
                                        </a:schemeClr>
                                      </a:solidFill>
                                      <a:latin typeface="Cambria Math" panose="02040503050406030204" pitchFamily="18" charset="0"/>
                                    </a:rPr>
                                  </m:ctrlPr>
                                </m:sSubPr>
                                <m:e>
                                  <m:r>
                                    <a:rPr lang="en-US" i="1">
                                      <a:solidFill>
                                        <a:schemeClr val="accent2">
                                          <a:lumMod val="50000"/>
                                        </a:schemeClr>
                                      </a:solidFill>
                                      <a:latin typeface="Cambria Math" panose="02040503050406030204" pitchFamily="18" charset="0"/>
                                    </a:rPr>
                                    <m:t>𝑇</m:t>
                                  </m:r>
                                </m:e>
                                <m:sub>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 </m:t>
                                  </m:r>
                                </m:sub>
                              </m:sSub>
                              <m:r>
                                <a:rPr lang="en-US" i="0">
                                  <a:solidFill>
                                    <a:schemeClr val="accent2">
                                      <a:lumMod val="50000"/>
                                    </a:schemeClr>
                                  </a:solidFill>
                                  <a:latin typeface="Cambria Math" panose="02040503050406030204" pitchFamily="18" charset="0"/>
                                </a:rPr>
                                <m:t>(</m:t>
                              </m:r>
                              <m:r>
                                <a:rPr lang="en-US" i="1">
                                  <a:solidFill>
                                    <a:schemeClr val="accent2">
                                      <a:lumMod val="50000"/>
                                    </a:schemeClr>
                                  </a:solidFill>
                                  <a:latin typeface="Cambria Math" panose="02040503050406030204" pitchFamily="18" charset="0"/>
                                </a:rPr>
                                <m:t>𝑦</m:t>
                              </m:r>
                              <m:r>
                                <a:rPr lang="en-US" i="0">
                                  <a:solidFill>
                                    <a:schemeClr val="accent2">
                                      <a:lumMod val="50000"/>
                                    </a:schemeClr>
                                  </a:solidFill>
                                  <a:latin typeface="Cambria Math" panose="02040503050406030204" pitchFamily="18" charset="0"/>
                                </a:rPr>
                                <m:t>−</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𝑦</m:t>
                                  </m:r>
                                </m:e>
                                <m:sup>
                                  <m:r>
                                    <a:rPr lang="en-US" i="0">
                                      <a:solidFill>
                                        <a:schemeClr val="accent2">
                                          <a:lumMod val="50000"/>
                                        </a:schemeClr>
                                      </a:solidFill>
                                      <a:latin typeface="Cambria Math" panose="02040503050406030204" pitchFamily="18" charset="0"/>
                                    </a:rPr>
                                    <m:t>2</m:t>
                                  </m:r>
                                </m:sup>
                              </m:sSup>
                            </m:e>
                          </m:d>
                        </m:oMath>
                      </m:oMathPara>
                    </a14:m>
                    <a:endParaRPr lang="en-US" dirty="0">
                      <a:solidFill>
                        <a:schemeClr val="accent2">
                          <a:lumMod val="50000"/>
                        </a:schemeClr>
                      </a:solidFill>
                    </a:endParaRPr>
                  </a:p>
                </p:txBody>
              </p:sp>
            </mc:Choice>
            <mc:Fallback xmlns="">
              <p:sp>
                <p:nvSpPr>
                  <p:cNvPr id="112" name="Rectangle 111"/>
                  <p:cNvSpPr>
                    <a:spLocks noRot="1" noChangeAspect="1" noMove="1" noResize="1" noEditPoints="1" noAdjustHandles="1" noChangeArrowheads="1" noChangeShapeType="1" noTextEdit="1"/>
                  </p:cNvSpPr>
                  <p:nvPr/>
                </p:nvSpPr>
                <p:spPr>
                  <a:xfrm>
                    <a:off x="4158759" y="3152796"/>
                    <a:ext cx="4412362"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4122238" y="4653314"/>
                    <a:ext cx="27188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𝑝</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𝑛</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3" name="Rectangle 112"/>
                  <p:cNvSpPr>
                    <a:spLocks noRot="1" noChangeAspect="1" noMove="1" noResize="1" noEditPoints="1" noAdjustHandles="1" noChangeArrowheads="1" noChangeShapeType="1" noTextEdit="1"/>
                  </p:cNvSpPr>
                  <p:nvPr/>
                </p:nvSpPr>
                <p:spPr>
                  <a:xfrm>
                    <a:off x="4122238" y="4653314"/>
                    <a:ext cx="2718885" cy="646331"/>
                  </a:xfrm>
                  <a:prstGeom prst="rect">
                    <a:avLst/>
                  </a:prstGeom>
                  <a:blipFill rotWithShape="0">
                    <a:blip r:embed="rId4"/>
                    <a:stretch>
                      <a:fillRect/>
                    </a:stretch>
                  </a:blipFill>
                </p:spPr>
                <p:txBody>
                  <a:bodyPr/>
                  <a:lstStyle/>
                  <a:p>
                    <a:r>
                      <a:rPr lang="en-US">
                        <a:noFill/>
                      </a:rPr>
                      <a:t> </a:t>
                    </a:r>
                  </a:p>
                </p:txBody>
              </p:sp>
            </mc:Fallback>
          </mc:AlternateContent>
          <p:sp>
            <p:nvSpPr>
              <p:cNvPr id="114" name="TextBox 113"/>
              <p:cNvSpPr txBox="1"/>
              <p:nvPr/>
            </p:nvSpPr>
            <p:spPr>
              <a:xfrm>
                <a:off x="1479647" y="6840188"/>
                <a:ext cx="1904176" cy="474489"/>
              </a:xfrm>
              <a:prstGeom prst="rect">
                <a:avLst/>
              </a:prstGeom>
              <a:noFill/>
            </p:spPr>
            <p:txBody>
              <a:bodyPr wrap="non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Outlet:</a:t>
                </a:r>
                <a:endParaRPr lang="en-US" sz="2000" b="1" dirty="0">
                  <a:solidFill>
                    <a:schemeClr val="accent1"/>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115" name="Rectangle 114"/>
                  <p:cNvSpPr/>
                  <p:nvPr/>
                </p:nvSpPr>
                <p:spPr>
                  <a:xfrm>
                    <a:off x="4209573" y="6457217"/>
                    <a:ext cx="261725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𝑢</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𝑥</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5" name="Rectangle 114"/>
                  <p:cNvSpPr>
                    <a:spLocks noRot="1" noChangeAspect="1" noMove="1" noResize="1" noEditPoints="1" noAdjustHandles="1" noChangeArrowheads="1" noChangeShapeType="1" noTextEdit="1"/>
                  </p:cNvSpPr>
                  <p:nvPr/>
                </p:nvSpPr>
                <p:spPr>
                  <a:xfrm>
                    <a:off x="4209573" y="6457217"/>
                    <a:ext cx="2617255"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4209573" y="7202543"/>
                    <a:ext cx="262526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𝑇</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𝑥</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6" name="Rectangle 115"/>
                  <p:cNvSpPr>
                    <a:spLocks noRot="1" noChangeAspect="1" noMove="1" noResize="1" noEditPoints="1" noAdjustHandles="1" noChangeArrowheads="1" noChangeShapeType="1" noTextEdit="1"/>
                  </p:cNvSpPr>
                  <p:nvPr/>
                </p:nvSpPr>
                <p:spPr>
                  <a:xfrm>
                    <a:off x="4209573" y="7202543"/>
                    <a:ext cx="2625269" cy="64633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4252375" y="8358848"/>
                    <a:ext cx="143263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𝑝</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7" name="Rectangle 116"/>
                  <p:cNvSpPr>
                    <a:spLocks noRot="1" noChangeAspect="1" noMove="1" noResize="1" noEditPoints="1" noAdjustHandles="1" noChangeArrowheads="1" noChangeShapeType="1" noTextEdit="1"/>
                  </p:cNvSpPr>
                  <p:nvPr/>
                </p:nvSpPr>
                <p:spPr>
                  <a:xfrm>
                    <a:off x="4252375" y="8358848"/>
                    <a:ext cx="1432635" cy="64633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p:cNvSpPr/>
                  <p:nvPr/>
                </p:nvSpPr>
                <p:spPr>
                  <a:xfrm>
                    <a:off x="4209573" y="9526092"/>
                    <a:ext cx="144513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𝑢</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8" name="Rectangle 117"/>
                  <p:cNvSpPr>
                    <a:spLocks noRot="1" noChangeAspect="1" noMove="1" noResize="1" noEditPoints="1" noAdjustHandles="1" noChangeArrowheads="1" noChangeShapeType="1" noTextEdit="1"/>
                  </p:cNvSpPr>
                  <p:nvPr/>
                </p:nvSpPr>
                <p:spPr>
                  <a:xfrm>
                    <a:off x="4209573" y="9526092"/>
                    <a:ext cx="1445139" cy="64633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8792998" y="2309086"/>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19" name="Rectangle 118"/>
                  <p:cNvSpPr>
                    <a:spLocks noRot="1" noChangeAspect="1" noMove="1" noResize="1" noEditPoints="1" noAdjustHandles="1" noChangeArrowheads="1" noChangeShapeType="1" noTextEdit="1"/>
                  </p:cNvSpPr>
                  <p:nvPr/>
                </p:nvSpPr>
                <p:spPr>
                  <a:xfrm>
                    <a:off x="8792998" y="2309086"/>
                    <a:ext cx="2553007"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6653404" y="6431101"/>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0" name="Rectangle 119"/>
                  <p:cNvSpPr>
                    <a:spLocks noRot="1" noChangeAspect="1" noMove="1" noResize="1" noEditPoints="1" noAdjustHandles="1" noChangeArrowheads="1" noChangeShapeType="1" noTextEdit="1"/>
                  </p:cNvSpPr>
                  <p:nvPr/>
                </p:nvSpPr>
                <p:spPr>
                  <a:xfrm>
                    <a:off x="6653404" y="6431101"/>
                    <a:ext cx="2553007" cy="64633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5376900" y="9526091"/>
                    <a:ext cx="25530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 </m:t>
                          </m:r>
                          <m:r>
                            <a:rPr lang="en-US" b="0" i="1" smtClean="0">
                              <a:solidFill>
                                <a:schemeClr val="accent2">
                                  <a:lumMod val="50000"/>
                                </a:schemeClr>
                              </a:solidFill>
                              <a:latin typeface="Cambria Math" panose="02040503050406030204" pitchFamily="18" charset="0"/>
                            </a:rPr>
                            <m:t>,  </m:t>
                          </m:r>
                          <m:r>
                            <a:rPr lang="en-US" i="1">
                              <a:solidFill>
                                <a:schemeClr val="accent2">
                                  <a:lumMod val="50000"/>
                                </a:schemeClr>
                              </a:solidFill>
                              <a:latin typeface="Cambria Math" panose="02040503050406030204" pitchFamily="18" charset="0"/>
                            </a:rPr>
                            <m:t>𝑣</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5376900" y="9526091"/>
                    <a:ext cx="2553007" cy="646331"/>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4158759" y="10290413"/>
                    <a:ext cx="171271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𝑇</m:t>
                          </m:r>
                          <m:r>
                            <a:rPr lang="en-US" i="0">
                              <a:solidFill>
                                <a:schemeClr val="accent2">
                                  <a:lumMod val="50000"/>
                                </a:schemeClr>
                              </a:solidFill>
                              <a:latin typeface="Cambria Math" panose="02040503050406030204" pitchFamily="18" charset="0"/>
                            </a:rPr>
                            <m:t>=</m:t>
                          </m:r>
                          <m:sSub>
                            <m:sSubPr>
                              <m:ctrlPr>
                                <a:rPr lang="en-US" i="1">
                                  <a:solidFill>
                                    <a:schemeClr val="accent2">
                                      <a:lumMod val="50000"/>
                                    </a:schemeClr>
                                  </a:solidFill>
                                  <a:latin typeface="Cambria Math" panose="02040503050406030204" pitchFamily="18" charset="0"/>
                                </a:rPr>
                              </m:ctrlPr>
                            </m:sSubPr>
                            <m:e>
                              <m:r>
                                <a:rPr lang="en-US" i="1">
                                  <a:solidFill>
                                    <a:schemeClr val="accent2">
                                      <a:lumMod val="50000"/>
                                    </a:schemeClr>
                                  </a:solidFill>
                                  <a:latin typeface="Cambria Math" panose="02040503050406030204" pitchFamily="18" charset="0"/>
                                </a:rPr>
                                <m:t>𝑇</m:t>
                              </m:r>
                            </m:e>
                            <m:sub>
                              <m:r>
                                <a:rPr lang="en-US" i="1">
                                  <a:solidFill>
                                    <a:schemeClr val="accent2">
                                      <a:lumMod val="50000"/>
                                    </a:schemeClr>
                                  </a:solidFill>
                                  <a:latin typeface="Cambria Math" panose="02040503050406030204" pitchFamily="18" charset="0"/>
                                </a:rPr>
                                <m:t>𝑤</m:t>
                              </m:r>
                            </m:sub>
                          </m:sSub>
                        </m:oMath>
                      </m:oMathPara>
                    </a14:m>
                    <a:endParaRPr lang="en-US" dirty="0">
                      <a:solidFill>
                        <a:schemeClr val="accent2">
                          <a:lumMod val="50000"/>
                        </a:schemeClr>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4158759" y="10290413"/>
                    <a:ext cx="1712712" cy="646331"/>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4067952" y="11872718"/>
                    <a:ext cx="261789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𝑝</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𝑛</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4067952" y="11872718"/>
                    <a:ext cx="2617896" cy="646331"/>
                  </a:xfrm>
                  <a:prstGeom prst="rect">
                    <a:avLst/>
                  </a:prstGeom>
                  <a:blipFill rotWithShape="0">
                    <a:blip r:embed="rId13"/>
                    <a:stretch>
                      <a:fillRect/>
                    </a:stretch>
                  </a:blipFill>
                </p:spPr>
                <p:txBody>
                  <a:bodyPr/>
                  <a:lstStyle/>
                  <a:p>
                    <a:r>
                      <a:rPr lang="en-US">
                        <a:noFill/>
                      </a:rPr>
                      <a:t> </a:t>
                    </a:r>
                  </a:p>
                </p:txBody>
              </p:sp>
            </mc:Fallback>
          </mc:AlternateContent>
          <p:sp>
            <p:nvSpPr>
              <p:cNvPr id="124" name="TextBox 123"/>
              <p:cNvSpPr txBox="1"/>
              <p:nvPr/>
            </p:nvSpPr>
            <p:spPr>
              <a:xfrm>
                <a:off x="1701919" y="10597442"/>
                <a:ext cx="1530419" cy="474489"/>
              </a:xfrm>
              <a:prstGeom prst="rect">
                <a:avLst/>
              </a:prstGeom>
              <a:noFill/>
            </p:spPr>
            <p:txBody>
              <a:bodyPr wrap="square" lIns="0" tIns="0" rIns="0" bIns="0" rtlCol="0">
                <a:spAutoFit/>
              </a:bodyPr>
              <a:lstStyle/>
              <a:p>
                <a:pPr>
                  <a:lnSpc>
                    <a:spcPts val="3733"/>
                  </a:lnSpc>
                  <a:spcAft>
                    <a:spcPts val="3199"/>
                  </a:spcAft>
                </a:pPr>
                <a:r>
                  <a:rPr lang="en-US" sz="5400" b="1" dirty="0" smtClean="0">
                    <a:solidFill>
                      <a:schemeClr val="accent1"/>
                    </a:solidFill>
                    <a:latin typeface="Lato" panose="020F0502020204030203" pitchFamily="34" charset="0"/>
                  </a:rPr>
                  <a:t>walls:</a:t>
                </a:r>
                <a:endParaRPr lang="en-US" sz="2000" b="1" dirty="0">
                  <a:solidFill>
                    <a:schemeClr val="accent1"/>
                  </a:solidFill>
                  <a:latin typeface="Lato" panose="020F0502020204030203" pitchFamily="34" charset="0"/>
                </a:endParaRPr>
              </a:p>
            </p:txBody>
          </p:sp>
        </p:grpSp>
        <mc:AlternateContent xmlns:mc="http://schemas.openxmlformats.org/markup-compatibility/2006" xmlns:a14="http://schemas.microsoft.com/office/drawing/2010/main">
          <mc:Choice Requires="a14">
            <p:sp>
              <p:nvSpPr>
                <p:cNvPr id="2" name="Rectangle 1"/>
                <p:cNvSpPr/>
                <p:nvPr/>
              </p:nvSpPr>
              <p:spPr>
                <a:xfrm>
                  <a:off x="4099693" y="3872600"/>
                  <a:ext cx="44864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lumMod val="50000"/>
                              </a:schemeClr>
                            </a:solidFill>
                            <a:latin typeface="Cambria Math" panose="02040503050406030204" pitchFamily="18" charset="0"/>
                          </a:rPr>
                          <m:t>𝛼</m:t>
                        </m:r>
                        <m:d>
                          <m:dPr>
                            <m:ctrlPr>
                              <a:rPr lang="en-US" i="1">
                                <a:solidFill>
                                  <a:schemeClr val="accent2">
                                    <a:lumMod val="50000"/>
                                  </a:schemeClr>
                                </a:solidFill>
                                <a:latin typeface="Cambria Math" panose="02040503050406030204" pitchFamily="18" charset="0"/>
                              </a:rPr>
                            </m:ctrlPr>
                          </m:dPr>
                          <m:e>
                            <m:r>
                              <a:rPr lang="en-US" i="1">
                                <a:solidFill>
                                  <a:schemeClr val="accent2">
                                    <a:lumMod val="50000"/>
                                  </a:schemeClr>
                                </a:solidFill>
                                <a:latin typeface="Cambria Math" panose="02040503050406030204" pitchFamily="18" charset="0"/>
                              </a:rPr>
                              <m:t>𝑦</m:t>
                            </m:r>
                          </m:e>
                        </m:d>
                        <m:r>
                          <a:rPr lang="en-US">
                            <a:solidFill>
                              <a:schemeClr val="accent2">
                                <a:lumMod val="50000"/>
                              </a:schemeClr>
                            </a:solidFill>
                            <a:latin typeface="Cambria Math" panose="02040503050406030204" pitchFamily="18" charset="0"/>
                          </a:rPr>
                          <m:t>=</m:t>
                        </m:r>
                        <m:r>
                          <a:rPr lang="en-US">
                            <a:solidFill>
                              <a:schemeClr val="accent2">
                                <a:lumMod val="50000"/>
                              </a:schemeClr>
                            </a:solidFill>
                            <a:latin typeface="Cambria Math" panose="02040503050406030204" pitchFamily="18" charset="0"/>
                          </a:rPr>
                          <m:t>4</m:t>
                        </m:r>
                        <m:sSub>
                          <m:sSubPr>
                            <m:ctrlPr>
                              <a:rPr lang="en-US" i="1">
                                <a:solidFill>
                                  <a:schemeClr val="accent2">
                                    <a:lumMod val="50000"/>
                                  </a:schemeClr>
                                </a:solidFill>
                                <a:latin typeface="Cambria Math" panose="02040503050406030204" pitchFamily="18" charset="0"/>
                              </a:rPr>
                            </m:ctrlPr>
                          </m:sSubPr>
                          <m:e>
                            <m:r>
                              <a:rPr lang="en-US" b="0" i="1" smtClean="0">
                                <a:solidFill>
                                  <a:schemeClr val="accent2">
                                    <a:lumMod val="50000"/>
                                  </a:schemeClr>
                                </a:solidFill>
                                <a:latin typeface="Cambria Math" panose="02040503050406030204" pitchFamily="18" charset="0"/>
                              </a:rPr>
                              <m:t>𝛼</m:t>
                            </m:r>
                          </m:e>
                          <m:sub>
                            <m:r>
                              <a:rPr lang="en-US">
                                <a:solidFill>
                                  <a:schemeClr val="accent2">
                                    <a:lumMod val="50000"/>
                                  </a:schemeClr>
                                </a:solidFill>
                                <a:latin typeface="Cambria Math" panose="02040503050406030204" pitchFamily="18" charset="0"/>
                              </a:rPr>
                              <m:t>∞</m:t>
                            </m:r>
                            <m:r>
                              <a:rPr lang="en-US">
                                <a:solidFill>
                                  <a:schemeClr val="accent2">
                                    <a:lumMod val="50000"/>
                                  </a:schemeClr>
                                </a:solidFill>
                                <a:latin typeface="Cambria Math" panose="02040503050406030204" pitchFamily="18" charset="0"/>
                              </a:rPr>
                              <m:t> </m:t>
                            </m:r>
                          </m:sub>
                        </m:sSub>
                        <m:r>
                          <a:rPr lang="en-US">
                            <a:solidFill>
                              <a:schemeClr val="accent2">
                                <a:lumMod val="50000"/>
                              </a:schemeClr>
                            </a:solidFill>
                            <a:latin typeface="Cambria Math" panose="02040503050406030204" pitchFamily="18" charset="0"/>
                          </a:rPr>
                          <m:t>(</m:t>
                        </m:r>
                        <m:r>
                          <a:rPr lang="en-US" i="1">
                            <a:solidFill>
                              <a:schemeClr val="accent2">
                                <a:lumMod val="50000"/>
                              </a:schemeClr>
                            </a:solidFill>
                            <a:latin typeface="Cambria Math" panose="02040503050406030204" pitchFamily="18" charset="0"/>
                          </a:rPr>
                          <m:t>𝑦</m:t>
                        </m:r>
                        <m:r>
                          <a:rPr lang="en-US">
                            <a:solidFill>
                              <a:schemeClr val="accent2">
                                <a:lumMod val="50000"/>
                              </a:schemeClr>
                            </a:solidFill>
                            <a:latin typeface="Cambria Math" panose="02040503050406030204" pitchFamily="18" charset="0"/>
                          </a:rPr>
                          <m:t>−</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𝑦</m:t>
                            </m:r>
                          </m:e>
                          <m:sup>
                            <m:r>
                              <a:rPr lang="en-US">
                                <a:solidFill>
                                  <a:schemeClr val="accent2">
                                    <a:lumMod val="50000"/>
                                  </a:schemeClr>
                                </a:solidFill>
                                <a:latin typeface="Cambria Math" panose="02040503050406030204" pitchFamily="18" charset="0"/>
                              </a:rPr>
                              <m:t>2</m:t>
                            </m:r>
                          </m:sup>
                        </m:sSup>
                        <m:r>
                          <a:rPr lang="en-US" b="0" i="1" smtClean="0">
                            <a:solidFill>
                              <a:schemeClr val="accent2">
                                <a:lumMod val="50000"/>
                              </a:schemeClr>
                            </a:solidFill>
                            <a:latin typeface="Cambria Math" panose="02040503050406030204" pitchFamily="18"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099693" y="3872600"/>
                  <a:ext cx="4486485" cy="64633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p:cNvSpPr/>
                <p:nvPr/>
              </p:nvSpPr>
              <p:spPr>
                <a:xfrm>
                  <a:off x="4151386" y="7848874"/>
                  <a:ext cx="266540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b="0" i="1" smtClean="0">
                                <a:solidFill>
                                  <a:schemeClr val="accent2">
                                    <a:lumMod val="50000"/>
                                  </a:schemeClr>
                                </a:solidFill>
                                <a:latin typeface="Cambria Math" panose="02040503050406030204" pitchFamily="18" charset="0"/>
                              </a:rPr>
                              <m:t>𝛼</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𝑥</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49" name="Rectangle 148"/>
                <p:cNvSpPr>
                  <a:spLocks noRot="1" noChangeAspect="1" noMove="1" noResize="1" noEditPoints="1" noAdjustHandles="1" noChangeArrowheads="1" noChangeShapeType="1" noTextEdit="1"/>
                </p:cNvSpPr>
                <p:nvPr/>
              </p:nvSpPr>
              <p:spPr>
                <a:xfrm>
                  <a:off x="4151386" y="7848874"/>
                  <a:ext cx="2665409" cy="646331"/>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p:cNvSpPr/>
                <p:nvPr/>
              </p:nvSpPr>
              <p:spPr>
                <a:xfrm>
                  <a:off x="4037623" y="11152914"/>
                  <a:ext cx="267855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2">
                                <a:lumMod val="50000"/>
                              </a:schemeClr>
                            </a:solidFill>
                            <a:latin typeface="Cambria Math" panose="02040503050406030204" pitchFamily="18" charset="0"/>
                          </a:rPr>
                          <m:t>𝜕</m:t>
                        </m:r>
                        <m:f>
                          <m:fPr>
                            <m:type m:val="lin"/>
                            <m:ctrlPr>
                              <a:rPr lang="en-US" i="1">
                                <a:solidFill>
                                  <a:schemeClr val="accent2">
                                    <a:lumMod val="50000"/>
                                  </a:schemeClr>
                                </a:solidFill>
                                <a:latin typeface="Cambria Math" panose="02040503050406030204" pitchFamily="18" charset="0"/>
                              </a:rPr>
                            </m:ctrlPr>
                          </m:fPr>
                          <m:num>
                            <m:r>
                              <a:rPr lang="en-US" b="0" i="1" smtClean="0">
                                <a:solidFill>
                                  <a:schemeClr val="accent2">
                                    <a:lumMod val="50000"/>
                                  </a:schemeClr>
                                </a:solidFill>
                                <a:latin typeface="Cambria Math" panose="02040503050406030204" pitchFamily="18" charset="0"/>
                              </a:rPr>
                              <m:t>𝛼</m:t>
                            </m:r>
                          </m:num>
                          <m:den>
                            <m:r>
                              <a:rPr lang="en-US" i="0">
                                <a:solidFill>
                                  <a:schemeClr val="accent2">
                                    <a:lumMod val="50000"/>
                                  </a:schemeClr>
                                </a:solidFill>
                                <a:latin typeface="Cambria Math" panose="02040503050406030204" pitchFamily="18" charset="0"/>
                              </a:rPr>
                              <m:t>𝜕</m:t>
                            </m:r>
                          </m:den>
                        </m:f>
                        <m:r>
                          <a:rPr lang="en-US" i="1">
                            <a:solidFill>
                              <a:schemeClr val="accent2">
                                <a:lumMod val="50000"/>
                              </a:schemeClr>
                            </a:solidFill>
                            <a:latin typeface="Cambria Math" panose="02040503050406030204" pitchFamily="18" charset="0"/>
                          </a:rPr>
                          <m:t>𝑛</m:t>
                        </m:r>
                        <m:r>
                          <a:rPr lang="en-US" i="0">
                            <a:solidFill>
                              <a:schemeClr val="accent2">
                                <a:lumMod val="50000"/>
                              </a:schemeClr>
                            </a:solidFill>
                            <a:latin typeface="Cambria Math" panose="02040503050406030204" pitchFamily="18" charset="0"/>
                          </a:rPr>
                          <m:t>=</m:t>
                        </m:r>
                        <m:r>
                          <a:rPr lang="en-US" i="0">
                            <a:solidFill>
                              <a:schemeClr val="accent2">
                                <a:lumMod val="50000"/>
                              </a:schemeClr>
                            </a:solidFill>
                            <a:latin typeface="Cambria Math" panose="02040503050406030204" pitchFamily="18" charset="0"/>
                          </a:rPr>
                          <m:t>0</m:t>
                        </m:r>
                      </m:oMath>
                    </m:oMathPara>
                  </a14:m>
                  <a:endParaRPr lang="en-US" dirty="0">
                    <a:solidFill>
                      <a:schemeClr val="accent2">
                        <a:lumMod val="50000"/>
                      </a:schemeClr>
                    </a:solidFill>
                  </a:endParaRPr>
                </a:p>
              </p:txBody>
            </p:sp>
          </mc:Choice>
          <mc:Fallback xmlns="">
            <p:sp>
              <p:nvSpPr>
                <p:cNvPr id="150" name="Rectangle 149"/>
                <p:cNvSpPr>
                  <a:spLocks noRot="1" noChangeAspect="1" noMove="1" noResize="1" noEditPoints="1" noAdjustHandles="1" noChangeArrowheads="1" noChangeShapeType="1" noTextEdit="1"/>
                </p:cNvSpPr>
                <p:nvPr/>
              </p:nvSpPr>
              <p:spPr>
                <a:xfrm>
                  <a:off x="4037623" y="11152914"/>
                  <a:ext cx="2678554" cy="646331"/>
                </a:xfrm>
                <a:prstGeom prst="rect">
                  <a:avLst/>
                </a:prstGeom>
                <a:blipFill rotWithShape="0">
                  <a:blip r:embed="rId16"/>
                  <a:stretch>
                    <a:fillRect/>
                  </a:stretch>
                </a:blipFill>
              </p:spPr>
              <p:txBody>
                <a:bodyPr/>
                <a:lstStyle/>
                <a:p>
                  <a:r>
                    <a:rPr lang="en-US">
                      <a:noFill/>
                    </a:rPr>
                    <a:t> </a:t>
                  </a:r>
                </a:p>
              </p:txBody>
            </p:sp>
          </mc:Fallback>
        </mc:AlternateContent>
      </p:grpSp>
      <p:sp>
        <p:nvSpPr>
          <p:cNvPr id="66" name="Oval 65"/>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25</a:t>
            </a:r>
            <a:endParaRPr lang="en-US" sz="2000" b="1" dirty="0">
              <a:solidFill>
                <a:schemeClr val="bg1"/>
              </a:solidFill>
            </a:endParaRPr>
          </a:p>
        </p:txBody>
      </p:sp>
    </p:spTree>
    <p:extLst>
      <p:ext uri="{BB962C8B-B14F-4D97-AF65-F5344CB8AC3E}">
        <p14:creationId xmlns:p14="http://schemas.microsoft.com/office/powerpoint/2010/main" val="1990209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26</a:t>
            </a:r>
            <a:endParaRPr lang="en-US" sz="2000" b="1" dirty="0">
              <a:solidFill>
                <a:schemeClr val="bg1"/>
              </a:solidFill>
            </a:endParaRPr>
          </a:p>
        </p:txBody>
      </p:sp>
      <p:pic>
        <p:nvPicPr>
          <p:cNvPr id="54" name="alph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contrast="20000"/>
          </a:blip>
          <a:srcRect l="4049" t="27456" r="2756" b="7502"/>
          <a:stretch/>
        </p:blipFill>
        <p:spPr>
          <a:xfrm>
            <a:off x="1124705" y="1981397"/>
            <a:ext cx="18801931" cy="11652069"/>
          </a:xfrm>
          <a:prstGeom prst="rect">
            <a:avLst/>
          </a:prstGeom>
        </p:spPr>
      </p:pic>
      <mc:AlternateContent xmlns:mc="http://schemas.openxmlformats.org/markup-compatibility/2006" xmlns:a14="http://schemas.microsoft.com/office/drawing/2010/main">
        <mc:Choice Requires="a14">
          <p:sp>
            <p:nvSpPr>
              <p:cNvPr id="55" name="TextBox 54"/>
              <p:cNvSpPr txBox="1"/>
              <p:nvPr/>
            </p:nvSpPr>
            <p:spPr>
              <a:xfrm>
                <a:off x="1394555" y="1023430"/>
                <a:ext cx="18953202" cy="932691"/>
              </a:xfrm>
              <a:prstGeom prst="rect">
                <a:avLst/>
              </a:prstGeom>
              <a:noFill/>
            </p:spPr>
            <p:txBody>
              <a:bodyPr wrap="none" rtlCol="0">
                <a:spAutoFit/>
              </a:bodyPr>
              <a:lstStyle/>
              <a:p>
                <a14:m>
                  <m:oMath xmlns:m="http://schemas.openxmlformats.org/officeDocument/2006/math">
                    <m:r>
                      <a:rPr lang="en-US" sz="5400" i="1" dirty="0" smtClean="0">
                        <a:solidFill>
                          <a:srgbClr val="002060"/>
                        </a:solidFill>
                        <a:latin typeface="Cambria Math" panose="02040503050406030204" pitchFamily="18" charset="0"/>
                      </a:rPr>
                      <m:t>𝑊𝑖𝑡</m:t>
                    </m:r>
                    <m:r>
                      <a:rPr lang="en-US" sz="5400" i="1" dirty="0" smtClean="0">
                        <a:solidFill>
                          <a:srgbClr val="002060"/>
                        </a:solidFill>
                        <a:latin typeface="Cambria Math" panose="02040503050406030204" pitchFamily="18" charset="0"/>
                      </a:rPr>
                      <m:t>h</m:t>
                    </m:r>
                    <m:r>
                      <a:rPr lang="en-US" sz="5400" i="1" dirty="0" smtClean="0">
                        <a:solidFill>
                          <a:srgbClr val="002060"/>
                        </a:solidFill>
                        <a:latin typeface="Cambria Math" panose="02040503050406030204" pitchFamily="18" charset="0"/>
                      </a:rPr>
                      <m:t>𝑜𝑢𝑡</m:t>
                    </m:r>
                    <m:r>
                      <a:rPr lang="en-US" sz="5400" i="1" dirty="0" smtClean="0">
                        <a:solidFill>
                          <a:srgbClr val="002060"/>
                        </a:solidFill>
                        <a:latin typeface="Cambria Math" panose="02040503050406030204" pitchFamily="18" charset="0"/>
                      </a:rPr>
                      <m:t> </m:t>
                    </m:r>
                    <m:r>
                      <a:rPr lang="en-US" sz="5400" i="1" dirty="0" smtClean="0">
                        <a:solidFill>
                          <a:srgbClr val="002060"/>
                        </a:solidFill>
                        <a:latin typeface="Cambria Math" panose="02040503050406030204" pitchFamily="18" charset="0"/>
                      </a:rPr>
                      <m:t>𝑚𝑎𝑔𝑛𝑒𝑡</m:t>
                    </m:r>
                  </m:oMath>
                </a14:m>
                <a:r>
                  <a:rPr lang="en-US" sz="5400" dirty="0" smtClean="0">
                    <a:solidFill>
                      <a:srgbClr val="002060"/>
                    </a:solidFill>
                  </a:rPr>
                  <a:t>,   </a:t>
                </a:r>
                <a14:m>
                  <m:oMath xmlns:m="http://schemas.openxmlformats.org/officeDocument/2006/math">
                    <m:r>
                      <a:rPr lang="en-US" sz="5400" i="1" dirty="0" smtClean="0">
                        <a:solidFill>
                          <a:srgbClr val="002060"/>
                        </a:solidFill>
                        <a:latin typeface="Cambria Math" panose="02040503050406030204" pitchFamily="18" charset="0"/>
                      </a:rPr>
                      <m:t>𝑑</m:t>
                    </m:r>
                    <m:r>
                      <a:rPr lang="en-US" sz="5400" i="1" dirty="0" smtClean="0">
                        <a:solidFill>
                          <a:srgbClr val="002060"/>
                        </a:solidFill>
                        <a:latin typeface="Cambria Math" panose="02040503050406030204" pitchFamily="18" charset="0"/>
                      </a:rPr>
                      <m:t>=</m:t>
                    </m:r>
                    <m:r>
                      <a:rPr lang="en-US" sz="5400" i="1" dirty="0" err="1" smtClean="0">
                        <a:solidFill>
                          <a:srgbClr val="002060"/>
                        </a:solidFill>
                        <a:latin typeface="Cambria Math" panose="02040503050406030204" pitchFamily="18" charset="0"/>
                      </a:rPr>
                      <m:t>10</m:t>
                    </m:r>
                    <m:r>
                      <a:rPr lang="en-US" sz="5400" i="1" dirty="0" err="1" smtClean="0">
                        <a:solidFill>
                          <a:srgbClr val="002060"/>
                        </a:solidFill>
                        <a:latin typeface="Cambria Math" panose="02040503050406030204" pitchFamily="18" charset="0"/>
                      </a:rPr>
                      <m:t>𝑛𝑚</m:t>
                    </m:r>
                  </m:oMath>
                </a14:m>
                <a:r>
                  <a:rPr lang="en-US" sz="5400" dirty="0" smtClean="0">
                    <a:solidFill>
                      <a:srgbClr val="002060"/>
                    </a:solidFill>
                  </a:rPr>
                  <a:t>,   </a:t>
                </a:r>
                <a14:m>
                  <m:oMath xmlns:m="http://schemas.openxmlformats.org/officeDocument/2006/math">
                    <m:r>
                      <a:rPr lang="en-US" sz="5400" i="1" dirty="0" smtClean="0">
                        <a:solidFill>
                          <a:srgbClr val="002060"/>
                        </a:solidFill>
                        <a:latin typeface="Cambria Math" panose="02040503050406030204" pitchFamily="18" charset="0"/>
                      </a:rPr>
                      <m:t>𝑆𝑐</m:t>
                    </m:r>
                    <m:r>
                      <a:rPr lang="en-US" sz="5400" i="1" dirty="0" smtClean="0">
                        <a:solidFill>
                          <a:srgbClr val="002060"/>
                        </a:solidFill>
                        <a:latin typeface="Cambria Math" panose="02040503050406030204" pitchFamily="18" charset="0"/>
                      </a:rPr>
                      <m:t>=</m:t>
                    </m:r>
                    <m:r>
                      <a:rPr lang="fa-IR" sz="5400" i="1" dirty="0" smtClean="0">
                        <a:solidFill>
                          <a:srgbClr val="002060"/>
                        </a:solidFill>
                        <a:latin typeface="Cambria Math" panose="02040503050406030204" pitchFamily="18" charset="0"/>
                      </a:rPr>
                      <m:t>2</m:t>
                    </m:r>
                    <m:r>
                      <a:rPr lang="fa-IR" sz="5400" i="1" dirty="0" smtClean="0">
                        <a:solidFill>
                          <a:srgbClr val="002060"/>
                        </a:solidFill>
                        <a:latin typeface="Cambria Math" panose="02040503050406030204" pitchFamily="18" charset="0"/>
                      </a:rPr>
                      <m:t>.</m:t>
                    </m:r>
                    <m:r>
                      <a:rPr lang="fa-IR" sz="5400" i="1" dirty="0" smtClean="0">
                        <a:solidFill>
                          <a:srgbClr val="002060"/>
                        </a:solidFill>
                        <a:latin typeface="Cambria Math" panose="02040503050406030204" pitchFamily="18" charset="0"/>
                      </a:rPr>
                      <m:t>1151</m:t>
                    </m:r>
                    <m:r>
                      <a:rPr lang="en-US" sz="5400" b="0" i="1" dirty="0" smtClean="0">
                        <a:solidFill>
                          <a:srgbClr val="002060"/>
                        </a:solidFill>
                        <a:latin typeface="Cambria Math" panose="02040503050406030204" pitchFamily="18" charset="0"/>
                      </a:rPr>
                      <m:t>×</m:t>
                    </m:r>
                    <m:sSup>
                      <m:sSupPr>
                        <m:ctrlPr>
                          <a:rPr lang="en-US" sz="5400" b="0" i="1" dirty="0" smtClean="0">
                            <a:solidFill>
                              <a:srgbClr val="002060"/>
                            </a:solidFill>
                            <a:latin typeface="Cambria Math" panose="02040503050406030204" pitchFamily="18" charset="0"/>
                          </a:rPr>
                        </m:ctrlPr>
                      </m:sSupPr>
                      <m:e>
                        <m:r>
                          <a:rPr lang="en-US" sz="5400" b="0" i="1" dirty="0" smtClean="0">
                            <a:solidFill>
                              <a:srgbClr val="002060"/>
                            </a:solidFill>
                            <a:latin typeface="Cambria Math" panose="02040503050406030204" pitchFamily="18" charset="0"/>
                          </a:rPr>
                          <m:t>10</m:t>
                        </m:r>
                      </m:e>
                      <m:sup>
                        <m:r>
                          <a:rPr lang="en-US" sz="5400" b="0" i="1" dirty="0" smtClean="0">
                            <a:solidFill>
                              <a:srgbClr val="002060"/>
                            </a:solidFill>
                            <a:latin typeface="Cambria Math" panose="02040503050406030204" pitchFamily="18" charset="0"/>
                          </a:rPr>
                          <m:t>5</m:t>
                        </m:r>
                      </m:sup>
                    </m:sSup>
                  </m:oMath>
                </a14:m>
                <a:r>
                  <a:rPr lang="en-US" sz="5400" dirty="0" smtClean="0">
                    <a:solidFill>
                      <a:srgbClr val="002060"/>
                    </a:solidFill>
                  </a:rPr>
                  <a:t>,  </a:t>
                </a:r>
                <a14:m>
                  <m:oMath xmlns:m="http://schemas.openxmlformats.org/officeDocument/2006/math">
                    <m:r>
                      <a:rPr lang="en-US" sz="5400" i="1" dirty="0" smtClean="0">
                        <a:solidFill>
                          <a:srgbClr val="002060"/>
                        </a:solidFill>
                        <a:latin typeface="Cambria Math" panose="02040503050406030204" pitchFamily="18" charset="0"/>
                      </a:rPr>
                      <m:t>𝑅𝑒</m:t>
                    </m:r>
                    <m:r>
                      <a:rPr lang="en-US" sz="5400" i="1" dirty="0" smtClean="0">
                        <a:solidFill>
                          <a:srgbClr val="002060"/>
                        </a:solidFill>
                        <a:latin typeface="Cambria Math" panose="02040503050406030204" pitchFamily="18" charset="0"/>
                      </a:rPr>
                      <m:t>=</m:t>
                    </m:r>
                    <m:r>
                      <a:rPr lang="en-US" sz="5400" i="1" dirty="0" smtClean="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1394555" y="1023430"/>
                <a:ext cx="18953202" cy="932691"/>
              </a:xfrm>
              <a:prstGeom prst="rect">
                <a:avLst/>
              </a:prstGeom>
              <a:blipFill rotWithShape="0">
                <a:blip r:embed="rId6"/>
                <a:stretch>
                  <a:fillRect t="-16993" b="-39216"/>
                </a:stretch>
              </a:blipFill>
            </p:spPr>
            <p:txBody>
              <a:bodyPr/>
              <a:lstStyle/>
              <a:p>
                <a:r>
                  <a:rPr lang="en-US">
                    <a:noFill/>
                  </a:rPr>
                  <a:t> </a:t>
                </a:r>
              </a:p>
            </p:txBody>
          </p:sp>
        </mc:Fallback>
      </mc:AlternateContent>
    </p:spTree>
    <p:extLst>
      <p:ext uri="{BB962C8B-B14F-4D97-AF65-F5344CB8AC3E}">
        <p14:creationId xmlns:p14="http://schemas.microsoft.com/office/powerpoint/2010/main" val="98367074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4"/>
                                        </p:tgtEl>
                                      </p:cBhvr>
                                    </p:cmd>
                                  </p:childTnLst>
                                </p:cTn>
                              </p:par>
                            </p:childTnLst>
                          </p:cTn>
                        </p:par>
                      </p:childTnLst>
                    </p:cTn>
                  </p:par>
                </p:childTnLst>
              </p:cTn>
              <p:nextCondLst>
                <p:cond evt="onClick" delay="0">
                  <p:tgtEl>
                    <p:spTgt spid="54"/>
                  </p:tgtEl>
                </p:cond>
              </p:nextCondLst>
            </p:seq>
            <p:video>
              <p:cMediaNode vol="80000">
                <p:cTn id="7" repeatCount="indefinite" fill="hold" display="0">
                  <p:stCondLst>
                    <p:cond delay="indefinite"/>
                  </p:stCondLst>
                </p:cTn>
                <p:tgtEl>
                  <p:spTgt spid="5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27</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5" name="TextBox 54"/>
              <p:cNvSpPr txBox="1"/>
              <p:nvPr/>
            </p:nvSpPr>
            <p:spPr>
              <a:xfrm>
                <a:off x="2847247" y="828988"/>
                <a:ext cx="16501633" cy="1084592"/>
              </a:xfrm>
              <a:prstGeom prst="rect">
                <a:avLst/>
              </a:prstGeom>
              <a:noFill/>
            </p:spPr>
            <p:txBody>
              <a:bodyPr wrap="none" rtlCol="0">
                <a:spAutoFit/>
              </a:bodyPr>
              <a:lstStyle/>
              <a:p>
                <a14:m>
                  <m:oMath xmlns:m="http://schemas.openxmlformats.org/officeDocument/2006/math">
                    <m:sSub>
                      <m:sSubPr>
                        <m:ctrlPr>
                          <a:rPr lang="en-US" sz="6600" b="0" i="1" dirty="0" smtClean="0">
                            <a:solidFill>
                              <a:srgbClr val="002060"/>
                            </a:solidFill>
                            <a:latin typeface="Cambria Math" panose="02040503050406030204" pitchFamily="18" charset="0"/>
                          </a:rPr>
                        </m:ctrlPr>
                      </m:sSubPr>
                      <m:e>
                        <m:r>
                          <a:rPr lang="en-US" sz="6600" b="0" i="1" dirty="0" smtClean="0">
                            <a:solidFill>
                              <a:srgbClr val="002060"/>
                            </a:solidFill>
                            <a:latin typeface="Cambria Math" panose="02040503050406030204" pitchFamily="18" charset="0"/>
                          </a:rPr>
                          <m:t>𝑦</m:t>
                        </m:r>
                      </m:e>
                      <m:sub>
                        <m:r>
                          <a:rPr lang="en-US" sz="6600" i="1" dirty="0" smtClean="0">
                            <a:solidFill>
                              <a:srgbClr val="002060"/>
                            </a:solidFill>
                            <a:latin typeface="Cambria Math" panose="02040503050406030204" pitchFamily="18" charset="0"/>
                          </a:rPr>
                          <m:t>𝑐</m:t>
                        </m:r>
                      </m:sub>
                    </m:sSub>
                  </m:oMath>
                </a14:m>
                <a:r>
                  <a:rPr lang="en-US" sz="5400" dirty="0" smtClean="0">
                    <a:solidFill>
                      <a:srgbClr val="002060"/>
                    </a:solidFill>
                  </a:rPr>
                  <a:t>=</a:t>
                </a:r>
                <a:r>
                  <a:rPr lang="en-US" sz="5400" dirty="0" err="1" smtClean="0">
                    <a:solidFill>
                      <a:srgbClr val="002060"/>
                    </a:solidFill>
                  </a:rPr>
                  <a:t>101mm</a:t>
                </a:r>
                <a:r>
                  <a:rPr lang="en-US" sz="5400" dirty="0" smtClean="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𝑑</m:t>
                    </m:r>
                    <m:r>
                      <a:rPr lang="en-US"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2</m:t>
                    </m:r>
                    <m:r>
                      <a:rPr lang="en-US" sz="5400" i="1" dirty="0" err="1">
                        <a:solidFill>
                          <a:srgbClr val="002060"/>
                        </a:solidFill>
                        <a:latin typeface="Cambria Math" panose="02040503050406030204" pitchFamily="18" charset="0"/>
                      </a:rPr>
                      <m:t>𝑛𝑚</m:t>
                    </m:r>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𝑆𝑐</m:t>
                    </m:r>
                    <m:r>
                      <a:rPr lang="en-US"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4</m:t>
                    </m:r>
                    <m:r>
                      <a:rPr lang="fa-IR"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2302</m:t>
                    </m:r>
                    <m:r>
                      <a:rPr lang="en-US" sz="5400" i="1" dirty="0">
                        <a:solidFill>
                          <a:srgbClr val="002060"/>
                        </a:solidFill>
                        <a:latin typeface="Cambria Math" panose="02040503050406030204" pitchFamily="18" charset="0"/>
                      </a:rPr>
                      <m:t>×</m:t>
                    </m:r>
                    <m:sSup>
                      <m:sSupPr>
                        <m:ctrlPr>
                          <a:rPr lang="en-US" sz="5400" i="1" dirty="0">
                            <a:solidFill>
                              <a:srgbClr val="002060"/>
                            </a:solidFill>
                            <a:latin typeface="Cambria Math" panose="02040503050406030204" pitchFamily="18" charset="0"/>
                          </a:rPr>
                        </m:ctrlPr>
                      </m:sSupPr>
                      <m:e>
                        <m:r>
                          <a:rPr lang="en-US" sz="5400" i="1" dirty="0">
                            <a:solidFill>
                              <a:srgbClr val="002060"/>
                            </a:solidFill>
                            <a:latin typeface="Cambria Math" panose="02040503050406030204" pitchFamily="18" charset="0"/>
                          </a:rPr>
                          <m:t>10</m:t>
                        </m:r>
                      </m:e>
                      <m:sup>
                        <m:r>
                          <a:rPr lang="en-US" sz="5400" b="0" i="1" dirty="0" smtClean="0">
                            <a:solidFill>
                              <a:srgbClr val="002060"/>
                            </a:solidFill>
                            <a:latin typeface="Cambria Math" panose="02040503050406030204" pitchFamily="18" charset="0"/>
                          </a:rPr>
                          <m:t>4</m:t>
                        </m:r>
                      </m:sup>
                    </m:sSup>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𝑅𝑒</m:t>
                    </m:r>
                    <m:r>
                      <a:rPr lang="en-US" sz="5400" i="1" dirty="0">
                        <a:solidFill>
                          <a:srgbClr val="002060"/>
                        </a:solidFill>
                        <a:latin typeface="Cambria Math" panose="02040503050406030204" pitchFamily="18" charset="0"/>
                      </a:rPr>
                      <m:t>=</m:t>
                    </m:r>
                    <m:r>
                      <a:rPr lang="en-US" sz="5400" i="1" dirty="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847247" y="828988"/>
                <a:ext cx="16501633" cy="1084592"/>
              </a:xfrm>
              <a:prstGeom prst="rect">
                <a:avLst/>
              </a:prstGeom>
              <a:blipFill rotWithShape="0">
                <a:blip r:embed="rId5"/>
                <a:stretch>
                  <a:fillRect t="-3371" b="-30899"/>
                </a:stretch>
              </a:blipFill>
            </p:spPr>
            <p:txBody>
              <a:bodyPr/>
              <a:lstStyle/>
              <a:p>
                <a:r>
                  <a:rPr lang="en-US">
                    <a:noFill/>
                  </a:rPr>
                  <a:t> </a:t>
                </a:r>
              </a:p>
            </p:txBody>
          </p:sp>
        </mc:Fallback>
      </mc:AlternateContent>
      <p:pic>
        <p:nvPicPr>
          <p:cNvPr id="2" name="2n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lum contrast="20000"/>
          </a:blip>
          <a:srcRect l="4262" t="27070" r="2873" b="3848"/>
          <a:stretch/>
        </p:blipFill>
        <p:spPr>
          <a:xfrm>
            <a:off x="805818" y="3848344"/>
            <a:ext cx="20084017" cy="8437700"/>
          </a:xfrm>
          <a:prstGeom prst="rect">
            <a:avLst/>
          </a:prstGeom>
        </p:spPr>
      </p:pic>
    </p:spTree>
    <p:extLst>
      <p:ext uri="{BB962C8B-B14F-4D97-AF65-F5344CB8AC3E}">
        <p14:creationId xmlns:p14="http://schemas.microsoft.com/office/powerpoint/2010/main" val="345058358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1"/>
          <p:cNvSpPr>
            <a:spLocks/>
          </p:cNvSpPr>
          <p:nvPr/>
        </p:nvSpPr>
        <p:spPr bwMode="auto">
          <a:xfrm>
            <a:off x="1705756" y="1108042"/>
            <a:ext cx="3348674"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Aneurysm</a:t>
            </a:r>
            <a:endParaRPr lang="en-US" sz="5800" dirty="0">
              <a:solidFill>
                <a:schemeClr val="tx2"/>
              </a:solidFill>
              <a:latin typeface="Lato Regular"/>
              <a:ea typeface="ＭＳ Ｐゴシック" charset="0"/>
              <a:cs typeface="Lato Regular"/>
              <a:sym typeface="Bebas Neue" charset="0"/>
            </a:endParaRPr>
          </a:p>
        </p:txBody>
      </p:sp>
      <p:sp>
        <p:nvSpPr>
          <p:cNvPr id="55" name="Rectangle 54"/>
          <p:cNvSpPr/>
          <p:nvPr/>
        </p:nvSpPr>
        <p:spPr>
          <a:xfrm>
            <a:off x="1746254"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282162" y="3284247"/>
            <a:ext cx="12093677" cy="2202153"/>
          </a:xfrm>
          <a:prstGeom prst="rect">
            <a:avLst/>
          </a:prstGeom>
          <a:noFill/>
        </p:spPr>
        <p:txBody>
          <a:bodyPr wrap="square" lIns="0" tIns="0" rIns="0" bIns="0" numCol="1" spcCol="959784">
            <a:noAutofit/>
          </a:bodyPr>
          <a:lstStyle/>
          <a:p>
            <a:pPr marL="571500" indent="-571500" algn="just">
              <a:lnSpc>
                <a:spcPct val="150000"/>
              </a:lnSpc>
              <a:buFont typeface="Courier New" panose="02070309020205020404" pitchFamily="49" charset="0"/>
              <a:buChar char="o"/>
              <a:defRPr/>
            </a:pPr>
            <a:r>
              <a:rPr lang="en-US" sz="4400" dirty="0" smtClean="0">
                <a:ln w="0"/>
                <a:solidFill>
                  <a:srgbClr val="FF0000"/>
                </a:solidFill>
                <a:effectLst>
                  <a:outerShdw blurRad="38100" dist="25400" dir="5400000" algn="ctr" rotWithShape="0">
                    <a:srgbClr val="6E747A">
                      <a:alpha val="43000"/>
                    </a:srgbClr>
                  </a:outerShdw>
                </a:effectLst>
                <a:latin typeface="Lato Light"/>
                <a:cs typeface="Lato Light"/>
              </a:rPr>
              <a:t>Abdominal Artery</a:t>
            </a:r>
          </a:p>
          <a:p>
            <a:pPr marL="571500" indent="-571500" algn="just">
              <a:lnSpc>
                <a:spcPct val="150000"/>
              </a:lnSpc>
              <a:buFont typeface="Courier New" panose="02070309020205020404" pitchFamily="49" charset="0"/>
              <a:buChar char="o"/>
              <a:defRPr/>
            </a:pPr>
            <a:r>
              <a:rPr lang="en-US" sz="4400" dirty="0" smtClean="0">
                <a:ln w="0"/>
                <a:solidFill>
                  <a:srgbClr val="FF0000"/>
                </a:solidFill>
                <a:effectLst>
                  <a:outerShdw blurRad="38100" dist="25400" dir="5400000" algn="ctr" rotWithShape="0">
                    <a:srgbClr val="6E747A">
                      <a:alpha val="43000"/>
                    </a:srgbClr>
                  </a:outerShdw>
                </a:effectLst>
                <a:latin typeface="Lato Light"/>
                <a:cs typeface="Lato Light"/>
              </a:rPr>
              <a:t>Brain vessel</a:t>
            </a:r>
            <a:endParaRPr lang="en-US" sz="4400" dirty="0">
              <a:ln w="0"/>
              <a:solidFill>
                <a:srgbClr val="FF0000"/>
              </a:solidFill>
              <a:effectLst>
                <a:outerShdw blurRad="38100" dist="25400" dir="5400000" algn="ctr" rotWithShape="0">
                  <a:srgbClr val="6E747A">
                    <a:alpha val="43000"/>
                  </a:srgbClr>
                </a:outerShdw>
              </a:effectLst>
              <a:latin typeface="Lato Light"/>
              <a:cs typeface="Lato Light"/>
            </a:endParaRPr>
          </a:p>
        </p:txBody>
      </p:sp>
      <p:sp>
        <p:nvSpPr>
          <p:cNvPr id="13" name="TextBox 12"/>
          <p:cNvSpPr txBox="1"/>
          <p:nvPr/>
        </p:nvSpPr>
        <p:spPr>
          <a:xfrm>
            <a:off x="10282162" y="6572731"/>
            <a:ext cx="12633299" cy="4771623"/>
          </a:xfrm>
          <a:prstGeom prst="rect">
            <a:avLst/>
          </a:prstGeom>
          <a:noFill/>
        </p:spPr>
        <p:txBody>
          <a:bodyPr wrap="square" lIns="0" tIns="0" rIns="0" bIns="0" numCol="1" spcCol="959784">
            <a:noAutofit/>
          </a:bodyPr>
          <a:lstStyle/>
          <a:p>
            <a:pPr>
              <a:lnSpc>
                <a:spcPct val="150000"/>
              </a:lnSpc>
              <a:defRPr/>
            </a:pPr>
            <a:r>
              <a:rPr lang="en-US" sz="4000" dirty="0">
                <a:solidFill>
                  <a:schemeClr val="accent3"/>
                </a:solidFill>
              </a:rPr>
              <a:t>L</a:t>
            </a:r>
            <a:r>
              <a:rPr lang="en-US" sz="4000" dirty="0" smtClean="0">
                <a:solidFill>
                  <a:schemeClr val="accent3"/>
                </a:solidFill>
              </a:rPr>
              <a:t>ow </a:t>
            </a:r>
            <a:r>
              <a:rPr lang="en-US" sz="4000" dirty="0">
                <a:solidFill>
                  <a:schemeClr val="accent3"/>
                </a:solidFill>
              </a:rPr>
              <a:t>velocity of recirculation </a:t>
            </a:r>
            <a:r>
              <a:rPr lang="en-US" sz="4000" dirty="0" smtClean="0">
                <a:solidFill>
                  <a:schemeClr val="accent3"/>
                </a:solidFill>
              </a:rPr>
              <a:t>area</a:t>
            </a:r>
            <a:endParaRPr lang="en-US" sz="4000" dirty="0">
              <a:solidFill>
                <a:schemeClr val="accent3"/>
              </a:solidFill>
            </a:endParaRPr>
          </a:p>
          <a:p>
            <a:pPr>
              <a:lnSpc>
                <a:spcPct val="150000"/>
              </a:lnSpc>
              <a:defRPr/>
            </a:pPr>
            <a:r>
              <a:rPr lang="en-US" sz="4000" dirty="0">
                <a:solidFill>
                  <a:schemeClr val="accent3"/>
                </a:solidFill>
              </a:rPr>
              <a:t>Thrombus </a:t>
            </a:r>
            <a:r>
              <a:rPr lang="en-US" sz="4000" dirty="0" smtClean="0">
                <a:solidFill>
                  <a:schemeClr val="accent3"/>
                </a:solidFill>
              </a:rPr>
              <a:t>deposition</a:t>
            </a:r>
          </a:p>
          <a:p>
            <a:pPr algn="just">
              <a:lnSpc>
                <a:spcPct val="150000"/>
              </a:lnSpc>
              <a:defRPr/>
            </a:pPr>
            <a:r>
              <a:rPr lang="en-US" sz="4000" dirty="0" smtClean="0">
                <a:solidFill>
                  <a:schemeClr val="accent3"/>
                </a:solidFill>
              </a:rPr>
              <a:t>Low </a:t>
            </a:r>
            <a:r>
              <a:rPr lang="en-US" sz="4000" dirty="0">
                <a:solidFill>
                  <a:schemeClr val="accent3"/>
                </a:solidFill>
              </a:rPr>
              <a:t>pressure </a:t>
            </a:r>
            <a:r>
              <a:rPr lang="en-US" sz="4000" dirty="0" smtClean="0">
                <a:solidFill>
                  <a:schemeClr val="accent3"/>
                </a:solidFill>
              </a:rPr>
              <a:t>loss coefficient </a:t>
            </a:r>
            <a:r>
              <a:rPr lang="en-US" sz="4000" dirty="0">
                <a:solidFill>
                  <a:schemeClr val="accent3"/>
                </a:solidFill>
              </a:rPr>
              <a:t>(</a:t>
            </a:r>
            <a:r>
              <a:rPr lang="en-US" sz="4000" dirty="0" err="1" smtClean="0">
                <a:solidFill>
                  <a:schemeClr val="accent3"/>
                </a:solidFill>
              </a:rPr>
              <a:t>PLc</a:t>
            </a:r>
            <a:r>
              <a:rPr lang="en-US" sz="4000" dirty="0" smtClean="0">
                <a:solidFill>
                  <a:schemeClr val="accent3"/>
                </a:solidFill>
              </a:rPr>
              <a:t>)</a:t>
            </a:r>
          </a:p>
          <a:p>
            <a:pPr algn="just">
              <a:lnSpc>
                <a:spcPct val="150000"/>
              </a:lnSpc>
              <a:defRPr/>
            </a:pPr>
            <a:r>
              <a:rPr lang="en-US" sz="4000" dirty="0" smtClean="0">
                <a:solidFill>
                  <a:schemeClr val="accent3"/>
                </a:solidFill>
              </a:rPr>
              <a:t>Low </a:t>
            </a:r>
            <a:r>
              <a:rPr lang="en-US" sz="4000" dirty="0">
                <a:solidFill>
                  <a:schemeClr val="accent3"/>
                </a:solidFill>
              </a:rPr>
              <a:t>wall shear stress (</a:t>
            </a:r>
            <a:r>
              <a:rPr lang="en-US" sz="4000" dirty="0" err="1" smtClean="0">
                <a:solidFill>
                  <a:schemeClr val="accent3"/>
                </a:solidFill>
              </a:rPr>
              <a:t>WSS</a:t>
            </a:r>
            <a:r>
              <a:rPr lang="en-US" sz="4000" dirty="0" smtClean="0">
                <a:solidFill>
                  <a:schemeClr val="accent3"/>
                </a:solidFill>
              </a:rPr>
              <a:t>)</a:t>
            </a:r>
          </a:p>
          <a:p>
            <a:pPr algn="just">
              <a:lnSpc>
                <a:spcPct val="150000"/>
              </a:lnSpc>
              <a:defRPr/>
            </a:pPr>
            <a:r>
              <a:rPr lang="en-US" sz="4000" dirty="0" smtClean="0">
                <a:solidFill>
                  <a:schemeClr val="accent3"/>
                </a:solidFill>
              </a:rPr>
              <a:t>High </a:t>
            </a:r>
            <a:r>
              <a:rPr lang="en-US" sz="4000" dirty="0">
                <a:solidFill>
                  <a:schemeClr val="accent3"/>
                </a:solidFill>
              </a:rPr>
              <a:t>wall shear stress gradient (</a:t>
            </a:r>
            <a:r>
              <a:rPr lang="en-US" sz="4000" dirty="0" err="1" smtClean="0">
                <a:solidFill>
                  <a:schemeClr val="accent3"/>
                </a:solidFill>
              </a:rPr>
              <a:t>WSSG</a:t>
            </a:r>
            <a:r>
              <a:rPr lang="en-US" sz="4000" dirty="0" smtClean="0">
                <a:solidFill>
                  <a:schemeClr val="accent3"/>
                </a:solidFill>
              </a:rPr>
              <a:t>)</a:t>
            </a:r>
            <a:endParaRPr lang="en-US" sz="3200" i="1" dirty="0">
              <a:latin typeface="Lato Light"/>
              <a:cs typeface="Lato Light"/>
            </a:endParaRPr>
          </a:p>
        </p:txBody>
      </p:sp>
      <p:sp>
        <p:nvSpPr>
          <p:cNvPr id="19" name="Freeform 78"/>
          <p:cNvSpPr>
            <a:spLocks noChangeArrowheads="1"/>
          </p:cNvSpPr>
          <p:nvPr/>
        </p:nvSpPr>
        <p:spPr bwMode="auto">
          <a:xfrm>
            <a:off x="19942709" y="10753780"/>
            <a:ext cx="984423" cy="720923"/>
          </a:xfrm>
          <a:custGeom>
            <a:avLst/>
            <a:gdLst>
              <a:gd name="T0" fmla="*/ 92 w 560"/>
              <a:gd name="T1" fmla="*/ 0 h 410"/>
              <a:gd name="T2" fmla="*/ 92 w 560"/>
              <a:gd name="T3" fmla="*/ 0 h 410"/>
              <a:gd name="T4" fmla="*/ 0 w 560"/>
              <a:gd name="T5" fmla="*/ 92 h 410"/>
              <a:gd name="T6" fmla="*/ 92 w 560"/>
              <a:gd name="T7" fmla="*/ 185 h 410"/>
              <a:gd name="T8" fmla="*/ 0 w 560"/>
              <a:gd name="T9" fmla="*/ 365 h 410"/>
              <a:gd name="T10" fmla="*/ 0 w 560"/>
              <a:gd name="T11" fmla="*/ 409 h 410"/>
              <a:gd name="T12" fmla="*/ 92 w 560"/>
              <a:gd name="T13" fmla="*/ 0 h 410"/>
              <a:gd name="T14" fmla="*/ 352 w 560"/>
              <a:gd name="T15" fmla="*/ 0 h 410"/>
              <a:gd name="T16" fmla="*/ 352 w 560"/>
              <a:gd name="T17" fmla="*/ 0 h 410"/>
              <a:gd name="T18" fmla="*/ 260 w 560"/>
              <a:gd name="T19" fmla="*/ 92 h 410"/>
              <a:gd name="T20" fmla="*/ 352 w 560"/>
              <a:gd name="T21" fmla="*/ 185 h 410"/>
              <a:gd name="T22" fmla="*/ 260 w 560"/>
              <a:gd name="T23" fmla="*/ 365 h 410"/>
              <a:gd name="T24" fmla="*/ 260 w 560"/>
              <a:gd name="T25" fmla="*/ 409 h 410"/>
              <a:gd name="T26" fmla="*/ 352 w 560"/>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0" h="410">
                <a:moveTo>
                  <a:pt x="92" y="0"/>
                </a:moveTo>
                <a:lnTo>
                  <a:pt x="92" y="0"/>
                </a:lnTo>
                <a:cubicBezTo>
                  <a:pt x="40" y="0"/>
                  <a:pt x="0" y="44"/>
                  <a:pt x="0" y="92"/>
                </a:cubicBezTo>
                <a:cubicBezTo>
                  <a:pt x="0" y="145"/>
                  <a:pt x="40" y="185"/>
                  <a:pt x="92" y="185"/>
                </a:cubicBezTo>
                <a:cubicBezTo>
                  <a:pt x="180" y="185"/>
                  <a:pt x="119" y="365"/>
                  <a:pt x="0" y="365"/>
                </a:cubicBezTo>
                <a:cubicBezTo>
                  <a:pt x="0" y="409"/>
                  <a:pt x="0" y="409"/>
                  <a:pt x="0" y="409"/>
                </a:cubicBezTo>
                <a:cubicBezTo>
                  <a:pt x="216" y="409"/>
                  <a:pt x="299" y="0"/>
                  <a:pt x="92" y="0"/>
                </a:cubicBezTo>
                <a:close/>
                <a:moveTo>
                  <a:pt x="352" y="0"/>
                </a:moveTo>
                <a:lnTo>
                  <a:pt x="352" y="0"/>
                </a:lnTo>
                <a:cubicBezTo>
                  <a:pt x="299" y="0"/>
                  <a:pt x="260" y="44"/>
                  <a:pt x="260" y="92"/>
                </a:cubicBezTo>
                <a:cubicBezTo>
                  <a:pt x="260" y="145"/>
                  <a:pt x="299" y="185"/>
                  <a:pt x="352" y="185"/>
                </a:cubicBezTo>
                <a:cubicBezTo>
                  <a:pt x="440" y="185"/>
                  <a:pt x="379" y="365"/>
                  <a:pt x="260" y="365"/>
                </a:cubicBezTo>
                <a:cubicBezTo>
                  <a:pt x="260" y="409"/>
                  <a:pt x="260" y="409"/>
                  <a:pt x="260" y="409"/>
                </a:cubicBezTo>
                <a:cubicBezTo>
                  <a:pt x="475" y="409"/>
                  <a:pt x="559" y="0"/>
                  <a:pt x="352" y="0"/>
                </a:cubicBezTo>
                <a:close/>
              </a:path>
            </a:pathLst>
          </a:custGeom>
          <a:solidFill>
            <a:schemeClr val="accent2"/>
          </a:solidFill>
          <a:ln>
            <a:noFill/>
          </a:ln>
          <a:effectLst/>
          <a:extLst/>
        </p:spPr>
        <p:txBody>
          <a:bodyPr wrap="none" anchor="ctr"/>
          <a:lstStyle/>
          <a:p>
            <a:endParaRPr lang="en-US"/>
          </a:p>
        </p:txBody>
      </p:sp>
      <p:sp>
        <p:nvSpPr>
          <p:cNvPr id="20" name="Freeform 78"/>
          <p:cNvSpPr>
            <a:spLocks noChangeArrowheads="1"/>
          </p:cNvSpPr>
          <p:nvPr/>
        </p:nvSpPr>
        <p:spPr bwMode="auto">
          <a:xfrm rot="10800000">
            <a:off x="9356002" y="5486400"/>
            <a:ext cx="984423" cy="720923"/>
          </a:xfrm>
          <a:custGeom>
            <a:avLst/>
            <a:gdLst>
              <a:gd name="T0" fmla="*/ 92 w 560"/>
              <a:gd name="T1" fmla="*/ 0 h 410"/>
              <a:gd name="T2" fmla="*/ 92 w 560"/>
              <a:gd name="T3" fmla="*/ 0 h 410"/>
              <a:gd name="T4" fmla="*/ 0 w 560"/>
              <a:gd name="T5" fmla="*/ 92 h 410"/>
              <a:gd name="T6" fmla="*/ 92 w 560"/>
              <a:gd name="T7" fmla="*/ 185 h 410"/>
              <a:gd name="T8" fmla="*/ 0 w 560"/>
              <a:gd name="T9" fmla="*/ 365 h 410"/>
              <a:gd name="T10" fmla="*/ 0 w 560"/>
              <a:gd name="T11" fmla="*/ 409 h 410"/>
              <a:gd name="T12" fmla="*/ 92 w 560"/>
              <a:gd name="T13" fmla="*/ 0 h 410"/>
              <a:gd name="T14" fmla="*/ 352 w 560"/>
              <a:gd name="T15" fmla="*/ 0 h 410"/>
              <a:gd name="T16" fmla="*/ 352 w 560"/>
              <a:gd name="T17" fmla="*/ 0 h 410"/>
              <a:gd name="T18" fmla="*/ 260 w 560"/>
              <a:gd name="T19" fmla="*/ 92 h 410"/>
              <a:gd name="T20" fmla="*/ 352 w 560"/>
              <a:gd name="T21" fmla="*/ 185 h 410"/>
              <a:gd name="T22" fmla="*/ 260 w 560"/>
              <a:gd name="T23" fmla="*/ 365 h 410"/>
              <a:gd name="T24" fmla="*/ 260 w 560"/>
              <a:gd name="T25" fmla="*/ 409 h 410"/>
              <a:gd name="T26" fmla="*/ 352 w 560"/>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0" h="410">
                <a:moveTo>
                  <a:pt x="92" y="0"/>
                </a:moveTo>
                <a:lnTo>
                  <a:pt x="92" y="0"/>
                </a:lnTo>
                <a:cubicBezTo>
                  <a:pt x="40" y="0"/>
                  <a:pt x="0" y="44"/>
                  <a:pt x="0" y="92"/>
                </a:cubicBezTo>
                <a:cubicBezTo>
                  <a:pt x="0" y="145"/>
                  <a:pt x="40" y="185"/>
                  <a:pt x="92" y="185"/>
                </a:cubicBezTo>
                <a:cubicBezTo>
                  <a:pt x="180" y="185"/>
                  <a:pt x="119" y="365"/>
                  <a:pt x="0" y="365"/>
                </a:cubicBezTo>
                <a:cubicBezTo>
                  <a:pt x="0" y="409"/>
                  <a:pt x="0" y="409"/>
                  <a:pt x="0" y="409"/>
                </a:cubicBezTo>
                <a:cubicBezTo>
                  <a:pt x="216" y="409"/>
                  <a:pt x="299" y="0"/>
                  <a:pt x="92" y="0"/>
                </a:cubicBezTo>
                <a:close/>
                <a:moveTo>
                  <a:pt x="352" y="0"/>
                </a:moveTo>
                <a:lnTo>
                  <a:pt x="352" y="0"/>
                </a:lnTo>
                <a:cubicBezTo>
                  <a:pt x="299" y="0"/>
                  <a:pt x="260" y="44"/>
                  <a:pt x="260" y="92"/>
                </a:cubicBezTo>
                <a:cubicBezTo>
                  <a:pt x="260" y="145"/>
                  <a:pt x="299" y="185"/>
                  <a:pt x="352" y="185"/>
                </a:cubicBezTo>
                <a:cubicBezTo>
                  <a:pt x="440" y="185"/>
                  <a:pt x="379" y="365"/>
                  <a:pt x="260" y="365"/>
                </a:cubicBezTo>
                <a:cubicBezTo>
                  <a:pt x="260" y="409"/>
                  <a:pt x="260" y="409"/>
                  <a:pt x="260" y="409"/>
                </a:cubicBezTo>
                <a:cubicBezTo>
                  <a:pt x="475" y="409"/>
                  <a:pt x="559" y="0"/>
                  <a:pt x="352" y="0"/>
                </a:cubicBezTo>
                <a:close/>
              </a:path>
            </a:pathLst>
          </a:custGeom>
          <a:solidFill>
            <a:schemeClr val="accent2"/>
          </a:solidFill>
          <a:ln>
            <a:noFill/>
          </a:ln>
          <a:effectLst/>
          <a:extLst/>
        </p:spPr>
        <p:txBody>
          <a:bodyPr wrap="none" anchor="ct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05" y="3650912"/>
            <a:ext cx="8560550" cy="8236288"/>
          </a:xfrm>
          <a:prstGeom prst="rect">
            <a:avLst/>
          </a:prstGeom>
        </p:spPr>
      </p:pic>
      <p:grpSp>
        <p:nvGrpSpPr>
          <p:cNvPr id="7" name="Group 6"/>
          <p:cNvGrpSpPr/>
          <p:nvPr/>
        </p:nvGrpSpPr>
        <p:grpSpPr>
          <a:xfrm>
            <a:off x="17076172" y="2832886"/>
            <a:ext cx="6717498" cy="3104873"/>
            <a:chOff x="17076172" y="6640186"/>
            <a:chExt cx="6717498" cy="3104873"/>
          </a:xfrm>
        </p:grpSpPr>
        <p:sp>
          <p:nvSpPr>
            <p:cNvPr id="14"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15" name="Rectangle 1"/>
            <p:cNvSpPr>
              <a:spLocks/>
            </p:cNvSpPr>
            <p:nvPr/>
          </p:nvSpPr>
          <p:spPr bwMode="auto">
            <a:xfrm>
              <a:off x="17660152" y="8192622"/>
              <a:ext cx="554953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err="1">
                  <a:solidFill>
                    <a:schemeClr val="bg1"/>
                  </a:solidFill>
                </a:rPr>
                <a:t>Ujiie</a:t>
              </a:r>
              <a:r>
                <a:rPr lang="en-US" sz="6000" dirty="0">
                  <a:solidFill>
                    <a:schemeClr val="bg1"/>
                  </a:solidFill>
                </a:rPr>
                <a:t> et al</a:t>
              </a:r>
              <a:r>
                <a:rPr lang="en-US" sz="6000" dirty="0" smtClean="0">
                  <a:solidFill>
                    <a:schemeClr val="bg1"/>
                  </a:solidFill>
                </a:rPr>
                <a:t>. 1999</a:t>
              </a:r>
              <a:endParaRPr lang="en-US" sz="5800" dirty="0">
                <a:solidFill>
                  <a:schemeClr val="tx2"/>
                </a:solidFill>
                <a:latin typeface="Lato Regular"/>
                <a:ea typeface="ＭＳ Ｐゴシック" charset="0"/>
                <a:cs typeface="Lato Regular"/>
                <a:sym typeface="Bebas Neue" charset="0"/>
              </a:endParaRPr>
            </a:p>
          </p:txBody>
        </p:sp>
      </p:grpSp>
      <p:grpSp>
        <p:nvGrpSpPr>
          <p:cNvPr id="17" name="Group 16"/>
          <p:cNvGrpSpPr/>
          <p:nvPr/>
        </p:nvGrpSpPr>
        <p:grpSpPr>
          <a:xfrm>
            <a:off x="17076172" y="2868183"/>
            <a:ext cx="6717498" cy="3104873"/>
            <a:chOff x="17076172" y="6640186"/>
            <a:chExt cx="6717498" cy="3104873"/>
          </a:xfrm>
        </p:grpSpPr>
        <p:sp>
          <p:nvSpPr>
            <p:cNvPr id="18"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21" name="Rectangle 1"/>
            <p:cNvSpPr>
              <a:spLocks/>
            </p:cNvSpPr>
            <p:nvPr/>
          </p:nvSpPr>
          <p:spPr bwMode="auto">
            <a:xfrm>
              <a:off x="17507752" y="7672751"/>
              <a:ext cx="5549538"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a:solidFill>
                    <a:schemeClr val="bg1"/>
                  </a:solidFill>
                </a:rPr>
                <a:t>Yamaguchi et </a:t>
              </a:r>
              <a:r>
                <a:rPr lang="en-US" sz="6000" dirty="0" smtClean="0">
                  <a:solidFill>
                    <a:schemeClr val="bg1"/>
                  </a:solidFill>
                </a:rPr>
                <a:t>al.(2008)</a:t>
              </a:r>
              <a:endParaRPr lang="en-US" sz="5800" dirty="0">
                <a:solidFill>
                  <a:schemeClr val="bg1"/>
                </a:solidFill>
                <a:latin typeface="Lato Regular"/>
                <a:ea typeface="ＭＳ Ｐゴシック" charset="0"/>
                <a:cs typeface="Lato Regular"/>
                <a:sym typeface="Bebas Neue" charset="0"/>
              </a:endParaRPr>
            </a:p>
          </p:txBody>
        </p:sp>
      </p:grpSp>
      <p:grpSp>
        <p:nvGrpSpPr>
          <p:cNvPr id="22" name="Group 21"/>
          <p:cNvGrpSpPr/>
          <p:nvPr/>
        </p:nvGrpSpPr>
        <p:grpSpPr>
          <a:xfrm>
            <a:off x="17076172" y="2903480"/>
            <a:ext cx="6717498" cy="3104873"/>
            <a:chOff x="17076172" y="6640186"/>
            <a:chExt cx="6717498" cy="3104873"/>
          </a:xfrm>
        </p:grpSpPr>
        <p:sp>
          <p:nvSpPr>
            <p:cNvPr id="23"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24" name="Rectangle 1"/>
            <p:cNvSpPr>
              <a:spLocks/>
            </p:cNvSpPr>
            <p:nvPr/>
          </p:nvSpPr>
          <p:spPr bwMode="auto">
            <a:xfrm>
              <a:off x="17507752" y="7672751"/>
              <a:ext cx="5549538"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err="1">
                  <a:solidFill>
                    <a:schemeClr val="bg1"/>
                  </a:solidFill>
                </a:rPr>
                <a:t>Shojima</a:t>
              </a:r>
              <a:r>
                <a:rPr lang="en-US" sz="6000" dirty="0">
                  <a:solidFill>
                    <a:schemeClr val="bg1"/>
                  </a:solidFill>
                </a:rPr>
                <a:t> et al</a:t>
              </a:r>
              <a:r>
                <a:rPr lang="en-US" sz="6000" dirty="0" smtClean="0">
                  <a:solidFill>
                    <a:schemeClr val="bg1"/>
                  </a:solidFill>
                </a:rPr>
                <a:t>.(2004)</a:t>
              </a:r>
              <a:endParaRPr lang="en-US" sz="5800" dirty="0">
                <a:solidFill>
                  <a:schemeClr val="bg1"/>
                </a:solidFill>
                <a:latin typeface="Lato Regular"/>
                <a:ea typeface="ＭＳ Ｐゴシック" charset="0"/>
                <a:cs typeface="Lato Regular"/>
                <a:sym typeface="Bebas Neue" charset="0"/>
              </a:endParaRPr>
            </a:p>
          </p:txBody>
        </p:sp>
      </p:grpSp>
      <p:grpSp>
        <p:nvGrpSpPr>
          <p:cNvPr id="25" name="Group 24"/>
          <p:cNvGrpSpPr/>
          <p:nvPr/>
        </p:nvGrpSpPr>
        <p:grpSpPr>
          <a:xfrm>
            <a:off x="17076172" y="2868183"/>
            <a:ext cx="6717498" cy="3104873"/>
            <a:chOff x="17076172" y="6640186"/>
            <a:chExt cx="6717498" cy="3104873"/>
          </a:xfrm>
        </p:grpSpPr>
        <p:sp>
          <p:nvSpPr>
            <p:cNvPr id="26"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27" name="Rectangle 1"/>
            <p:cNvSpPr>
              <a:spLocks/>
            </p:cNvSpPr>
            <p:nvPr/>
          </p:nvSpPr>
          <p:spPr bwMode="auto">
            <a:xfrm>
              <a:off x="17507752" y="8134415"/>
              <a:ext cx="554953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smtClean="0">
                  <a:solidFill>
                    <a:schemeClr val="bg1"/>
                  </a:solidFill>
                </a:rPr>
                <a:t>Boyd et </a:t>
              </a:r>
              <a:r>
                <a:rPr lang="en-US" sz="6000" dirty="0" err="1" smtClean="0">
                  <a:solidFill>
                    <a:schemeClr val="bg1"/>
                  </a:solidFill>
                </a:rPr>
                <a:t>al.2015</a:t>
              </a:r>
              <a:endParaRPr lang="en-US" sz="5800" dirty="0">
                <a:solidFill>
                  <a:schemeClr val="bg1"/>
                </a:solidFill>
                <a:latin typeface="Lato Regular"/>
                <a:ea typeface="ＭＳ Ｐゴシック" charset="0"/>
                <a:cs typeface="Lato Regular"/>
                <a:sym typeface="Bebas Neue" charset="0"/>
              </a:endParaRPr>
            </a:p>
          </p:txBody>
        </p:sp>
      </p:grpSp>
      <p:grpSp>
        <p:nvGrpSpPr>
          <p:cNvPr id="28" name="Group 27"/>
          <p:cNvGrpSpPr/>
          <p:nvPr/>
        </p:nvGrpSpPr>
        <p:grpSpPr>
          <a:xfrm>
            <a:off x="17076172" y="2938777"/>
            <a:ext cx="6717498" cy="3104873"/>
            <a:chOff x="17076172" y="6640186"/>
            <a:chExt cx="6717498" cy="3104873"/>
          </a:xfrm>
        </p:grpSpPr>
        <p:sp>
          <p:nvSpPr>
            <p:cNvPr id="29"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30" name="Rectangle 1"/>
            <p:cNvSpPr>
              <a:spLocks/>
            </p:cNvSpPr>
            <p:nvPr/>
          </p:nvSpPr>
          <p:spPr bwMode="auto">
            <a:xfrm>
              <a:off x="17507752" y="8134415"/>
              <a:ext cx="554953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smtClean="0">
                  <a:solidFill>
                    <a:schemeClr val="bg1"/>
                  </a:solidFill>
                </a:rPr>
                <a:t>Jing et al. 2015</a:t>
              </a:r>
              <a:endParaRPr lang="en-US" sz="5800" dirty="0">
                <a:solidFill>
                  <a:schemeClr val="bg1"/>
                </a:solidFill>
                <a:latin typeface="Lato Regular"/>
                <a:ea typeface="ＭＳ Ｐゴシック" charset="0"/>
                <a:cs typeface="Lato Regular"/>
                <a:sym typeface="Bebas Neue" charset="0"/>
              </a:endParaRPr>
            </a:p>
          </p:txBody>
        </p:sp>
      </p:grpSp>
      <p:grpSp>
        <p:nvGrpSpPr>
          <p:cNvPr id="31" name="Group 30"/>
          <p:cNvGrpSpPr/>
          <p:nvPr/>
        </p:nvGrpSpPr>
        <p:grpSpPr>
          <a:xfrm>
            <a:off x="17076172" y="3097090"/>
            <a:ext cx="6717498" cy="3104873"/>
            <a:chOff x="17076172" y="6640186"/>
            <a:chExt cx="6717498" cy="3104873"/>
          </a:xfrm>
        </p:grpSpPr>
        <p:sp>
          <p:nvSpPr>
            <p:cNvPr id="32" name="Freeform 501"/>
            <p:cNvSpPr>
              <a:spLocks noChangeArrowheads="1"/>
            </p:cNvSpPr>
            <p:nvPr/>
          </p:nvSpPr>
          <p:spPr bwMode="auto">
            <a:xfrm flipH="1">
              <a:off x="17076172" y="6640186"/>
              <a:ext cx="6717498" cy="3104873"/>
            </a:xfrm>
            <a:custGeom>
              <a:avLst/>
              <a:gdLst>
                <a:gd name="T0" fmla="*/ 3762 w 4162"/>
                <a:gd name="T1" fmla="*/ 588 h 1806"/>
                <a:gd name="T2" fmla="*/ 0 w 4162"/>
                <a:gd name="T3" fmla="*/ 588 h 1806"/>
                <a:gd name="T4" fmla="*/ 0 w 4162"/>
                <a:gd name="T5" fmla="*/ 1805 h 1806"/>
                <a:gd name="T6" fmla="*/ 4161 w 4162"/>
                <a:gd name="T7" fmla="*/ 1805 h 1806"/>
                <a:gd name="T8" fmla="*/ 4161 w 4162"/>
                <a:gd name="T9" fmla="*/ 627 h 1806"/>
                <a:gd name="T10" fmla="*/ 4161 w 4162"/>
                <a:gd name="T11" fmla="*/ 588 h 1806"/>
                <a:gd name="T12" fmla="*/ 4161 w 4162"/>
                <a:gd name="T13" fmla="*/ 0 h 1806"/>
                <a:gd name="T14" fmla="*/ 3762 w 4162"/>
                <a:gd name="T15" fmla="*/ 588 h 1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2" h="1806">
                  <a:moveTo>
                    <a:pt x="3762" y="588"/>
                  </a:moveTo>
                  <a:lnTo>
                    <a:pt x="0" y="588"/>
                  </a:lnTo>
                  <a:lnTo>
                    <a:pt x="0" y="1805"/>
                  </a:lnTo>
                  <a:lnTo>
                    <a:pt x="4161" y="1805"/>
                  </a:lnTo>
                  <a:lnTo>
                    <a:pt x="4161" y="627"/>
                  </a:lnTo>
                  <a:lnTo>
                    <a:pt x="4161" y="588"/>
                  </a:lnTo>
                  <a:lnTo>
                    <a:pt x="4161" y="0"/>
                  </a:lnTo>
                  <a:lnTo>
                    <a:pt x="3762" y="588"/>
                  </a:lnTo>
                </a:path>
              </a:pathLst>
            </a:custGeom>
            <a:solidFill>
              <a:schemeClr val="accent1"/>
            </a:solidFill>
            <a:ln>
              <a:noFill/>
            </a:ln>
            <a:effectLst/>
          </p:spPr>
          <p:txBody>
            <a:bodyPr wrap="none" anchor="ctr"/>
            <a:lstStyle/>
            <a:p>
              <a:endParaRPr lang="en-US" sz="6600" dirty="0">
                <a:solidFill>
                  <a:schemeClr val="bg1"/>
                </a:solidFill>
              </a:endParaRPr>
            </a:p>
          </p:txBody>
        </p:sp>
        <p:sp>
          <p:nvSpPr>
            <p:cNvPr id="33" name="Rectangle 1"/>
            <p:cNvSpPr>
              <a:spLocks/>
            </p:cNvSpPr>
            <p:nvPr/>
          </p:nvSpPr>
          <p:spPr bwMode="auto">
            <a:xfrm>
              <a:off x="17507752" y="7672751"/>
              <a:ext cx="5549538"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0" dirty="0" err="1" smtClean="0">
                  <a:solidFill>
                    <a:schemeClr val="bg1"/>
                  </a:solidFill>
                </a:rPr>
                <a:t>Tanoue</a:t>
              </a:r>
              <a:r>
                <a:rPr lang="en-US" sz="6000" dirty="0" smtClean="0">
                  <a:solidFill>
                    <a:schemeClr val="bg1"/>
                  </a:solidFill>
                </a:rPr>
                <a:t> et al. 2011</a:t>
              </a:r>
              <a:endParaRPr lang="en-US" sz="5800" dirty="0">
                <a:solidFill>
                  <a:schemeClr val="bg1"/>
                </a:solidFill>
                <a:latin typeface="Lato Regular"/>
                <a:ea typeface="ＭＳ Ｐゴシック" charset="0"/>
                <a:cs typeface="Lato Regular"/>
                <a:sym typeface="Bebas Neue" charset="0"/>
              </a:endParaRPr>
            </a:p>
          </p:txBody>
        </p:sp>
      </p:grpSp>
    </p:spTree>
    <p:extLst>
      <p:ext uri="{BB962C8B-B14F-4D97-AF65-F5344CB8AC3E}">
        <p14:creationId xmlns:p14="http://schemas.microsoft.com/office/powerpoint/2010/main" val="29301133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fade">
                                      <p:cBhvr>
                                        <p:cTn id="25" dur="500"/>
                                        <p:tgtEl>
                                          <p:spTgt spid="1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500"/>
                                        <p:tgtEl>
                                          <p:spTgt spid="1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xEl>
                                              <p:pRg st="3" end="3"/>
                                            </p:txEl>
                                          </p:spTgt>
                                        </p:tgtEl>
                                        <p:attrNameLst>
                                          <p:attrName>style.visibility</p:attrName>
                                        </p:attrNameLst>
                                      </p:cBhvr>
                                      <p:to>
                                        <p:strVal val="visible"/>
                                      </p:to>
                                    </p:set>
                                    <p:animEffect transition="in" filter="fade">
                                      <p:cBhvr>
                                        <p:cTn id="55" dur="500"/>
                                        <p:tgtEl>
                                          <p:spTgt spid="13">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
                                            <p:txEl>
                                              <p:pRg st="4" end="4"/>
                                            </p:txEl>
                                          </p:spTgt>
                                        </p:tgtEl>
                                        <p:attrNameLst>
                                          <p:attrName>style.visibility</p:attrName>
                                        </p:attrNameLst>
                                      </p:cBhvr>
                                      <p:to>
                                        <p:strVal val="visible"/>
                                      </p:to>
                                    </p:set>
                                    <p:animEffect transition="in" filter="fade">
                                      <p:cBhvr>
                                        <p:cTn id="75"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28</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5" name="TextBox 54"/>
              <p:cNvSpPr txBox="1"/>
              <p:nvPr/>
            </p:nvSpPr>
            <p:spPr>
              <a:xfrm>
                <a:off x="2283710" y="1206653"/>
                <a:ext cx="17511140" cy="1084592"/>
              </a:xfrm>
              <a:prstGeom prst="rect">
                <a:avLst/>
              </a:prstGeom>
              <a:noFill/>
            </p:spPr>
            <p:txBody>
              <a:bodyPr wrap="none" rtlCol="0">
                <a:spAutoFit/>
              </a:bodyPr>
              <a:lstStyle/>
              <a:p>
                <a14:m>
                  <m:oMath xmlns:m="http://schemas.openxmlformats.org/officeDocument/2006/math">
                    <m:sSub>
                      <m:sSubPr>
                        <m:ctrlPr>
                          <a:rPr lang="en-US" sz="6600" b="0" i="1" dirty="0" smtClean="0">
                            <a:solidFill>
                              <a:srgbClr val="002060"/>
                            </a:solidFill>
                            <a:latin typeface="Cambria Math" panose="02040503050406030204" pitchFamily="18" charset="0"/>
                          </a:rPr>
                        </m:ctrlPr>
                      </m:sSubPr>
                      <m:e>
                        <m:r>
                          <a:rPr lang="en-US" sz="6600" b="0" i="1" dirty="0" smtClean="0">
                            <a:solidFill>
                              <a:srgbClr val="002060"/>
                            </a:solidFill>
                            <a:latin typeface="Cambria Math" panose="02040503050406030204" pitchFamily="18" charset="0"/>
                          </a:rPr>
                          <m:t>𝑦</m:t>
                        </m:r>
                      </m:e>
                      <m:sub>
                        <m:r>
                          <a:rPr lang="en-US" sz="6600" i="1" dirty="0" err="1" smtClean="0">
                            <a:solidFill>
                              <a:srgbClr val="002060"/>
                            </a:solidFill>
                            <a:latin typeface="Cambria Math" panose="02040503050406030204" pitchFamily="18" charset="0"/>
                          </a:rPr>
                          <m:t>𝑐</m:t>
                        </m:r>
                      </m:sub>
                    </m:sSub>
                    <m:r>
                      <a:rPr lang="en-US" sz="5400" i="1" dirty="0" smtClean="0">
                        <a:solidFill>
                          <a:srgbClr val="002060"/>
                        </a:solidFill>
                        <a:latin typeface="Cambria Math" panose="02040503050406030204" pitchFamily="18" charset="0"/>
                      </a:rPr>
                      <m:t>=</m:t>
                    </m:r>
                    <m:r>
                      <a:rPr lang="en-US" sz="5400" i="1" dirty="0" err="1" smtClean="0">
                        <a:solidFill>
                          <a:srgbClr val="002060"/>
                        </a:solidFill>
                        <a:latin typeface="Cambria Math" panose="02040503050406030204" pitchFamily="18" charset="0"/>
                      </a:rPr>
                      <m:t>101</m:t>
                    </m:r>
                    <m:r>
                      <a:rPr lang="en-US" sz="5400" i="1" dirty="0" err="1" smtClean="0">
                        <a:solidFill>
                          <a:srgbClr val="002060"/>
                        </a:solidFill>
                        <a:latin typeface="Cambria Math" panose="02040503050406030204" pitchFamily="18" charset="0"/>
                      </a:rPr>
                      <m:t>𝑚𝑚</m:t>
                    </m:r>
                  </m:oMath>
                </a14:m>
                <a:r>
                  <a:rPr lang="en-US" sz="5400" dirty="0" smtClean="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𝑑</m:t>
                    </m:r>
                    <m:r>
                      <a:rPr lang="en-US"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5</m:t>
                    </m:r>
                    <m:r>
                      <a:rPr lang="en-US" sz="5400" i="1" dirty="0" err="1">
                        <a:solidFill>
                          <a:srgbClr val="002060"/>
                        </a:solidFill>
                        <a:latin typeface="Cambria Math" panose="02040503050406030204" pitchFamily="18" charset="0"/>
                      </a:rPr>
                      <m:t>𝑛𝑚</m:t>
                    </m:r>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𝑆𝑐</m:t>
                    </m:r>
                    <m:r>
                      <a:rPr lang="en-US"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1</m:t>
                    </m:r>
                    <m:r>
                      <a:rPr lang="fa-IR"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0576</m:t>
                    </m:r>
                    <m:r>
                      <a:rPr lang="en-US" sz="5400" i="1" dirty="0">
                        <a:solidFill>
                          <a:srgbClr val="002060"/>
                        </a:solidFill>
                        <a:latin typeface="Cambria Math" panose="02040503050406030204" pitchFamily="18" charset="0"/>
                      </a:rPr>
                      <m:t>×</m:t>
                    </m:r>
                    <m:sSup>
                      <m:sSupPr>
                        <m:ctrlPr>
                          <a:rPr lang="en-US" sz="5400" i="1" dirty="0">
                            <a:solidFill>
                              <a:srgbClr val="002060"/>
                            </a:solidFill>
                            <a:latin typeface="Cambria Math" panose="02040503050406030204" pitchFamily="18" charset="0"/>
                          </a:rPr>
                        </m:ctrlPr>
                      </m:sSupPr>
                      <m:e>
                        <m:r>
                          <a:rPr lang="en-US" sz="5400" i="1" dirty="0">
                            <a:solidFill>
                              <a:srgbClr val="002060"/>
                            </a:solidFill>
                            <a:latin typeface="Cambria Math" panose="02040503050406030204" pitchFamily="18" charset="0"/>
                          </a:rPr>
                          <m:t>10</m:t>
                        </m:r>
                      </m:e>
                      <m:sup>
                        <m:r>
                          <a:rPr lang="en-US" sz="5400" i="1" dirty="0">
                            <a:solidFill>
                              <a:srgbClr val="002060"/>
                            </a:solidFill>
                            <a:latin typeface="Cambria Math" panose="02040503050406030204" pitchFamily="18" charset="0"/>
                          </a:rPr>
                          <m:t>5</m:t>
                        </m:r>
                      </m:sup>
                    </m:sSup>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𝑅𝑒</m:t>
                    </m:r>
                    <m:r>
                      <a:rPr lang="en-US" sz="5400" i="1" dirty="0">
                        <a:solidFill>
                          <a:srgbClr val="002060"/>
                        </a:solidFill>
                        <a:latin typeface="Cambria Math" panose="02040503050406030204" pitchFamily="18" charset="0"/>
                      </a:rPr>
                      <m:t>=</m:t>
                    </m:r>
                    <m:r>
                      <a:rPr lang="en-US" sz="5400" i="1" dirty="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283710" y="1206653"/>
                <a:ext cx="17511140" cy="1084592"/>
              </a:xfrm>
              <a:prstGeom prst="rect">
                <a:avLst/>
              </a:prstGeom>
              <a:blipFill rotWithShape="0">
                <a:blip r:embed="rId5"/>
                <a:stretch>
                  <a:fillRect t="-3371" b="-30899"/>
                </a:stretch>
              </a:blipFill>
            </p:spPr>
            <p:txBody>
              <a:bodyPr/>
              <a:lstStyle/>
              <a:p>
                <a:r>
                  <a:rPr lang="en-US">
                    <a:noFill/>
                  </a:rPr>
                  <a:t> </a:t>
                </a:r>
              </a:p>
            </p:txBody>
          </p:sp>
        </mc:Fallback>
      </mc:AlternateContent>
      <p:pic>
        <p:nvPicPr>
          <p:cNvPr id="3" name="15n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lum contrast="20000"/>
          </a:blip>
          <a:srcRect l="1110" t="23168" r="1393" b="3063"/>
          <a:stretch/>
        </p:blipFill>
        <p:spPr>
          <a:xfrm>
            <a:off x="1055903" y="3679677"/>
            <a:ext cx="19239631" cy="8250774"/>
          </a:xfrm>
          <a:prstGeom prst="rect">
            <a:avLst/>
          </a:prstGeom>
        </p:spPr>
      </p:pic>
    </p:spTree>
    <p:extLst>
      <p:ext uri="{BB962C8B-B14F-4D97-AF65-F5344CB8AC3E}">
        <p14:creationId xmlns:p14="http://schemas.microsoft.com/office/powerpoint/2010/main" val="333979003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20</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5" name="TextBox 54"/>
              <p:cNvSpPr txBox="1"/>
              <p:nvPr/>
            </p:nvSpPr>
            <p:spPr>
              <a:xfrm>
                <a:off x="2342493" y="947480"/>
                <a:ext cx="17894258" cy="1084592"/>
              </a:xfrm>
              <a:prstGeom prst="rect">
                <a:avLst/>
              </a:prstGeom>
              <a:noFill/>
            </p:spPr>
            <p:txBody>
              <a:bodyPr wrap="none" rtlCol="0">
                <a:spAutoFit/>
              </a:bodyPr>
              <a:lstStyle/>
              <a:p>
                <a14:m>
                  <m:oMath xmlns:m="http://schemas.openxmlformats.org/officeDocument/2006/math">
                    <m:sSub>
                      <m:sSubPr>
                        <m:ctrlPr>
                          <a:rPr lang="en-US" sz="6600" b="0" i="1" dirty="0" smtClean="0">
                            <a:solidFill>
                              <a:srgbClr val="002060"/>
                            </a:solidFill>
                            <a:latin typeface="Cambria Math" panose="02040503050406030204" pitchFamily="18" charset="0"/>
                          </a:rPr>
                        </m:ctrlPr>
                      </m:sSubPr>
                      <m:e>
                        <m:r>
                          <a:rPr lang="en-US" sz="6600" b="0" i="1" dirty="0" smtClean="0">
                            <a:solidFill>
                              <a:srgbClr val="002060"/>
                            </a:solidFill>
                            <a:latin typeface="Cambria Math" panose="02040503050406030204" pitchFamily="18" charset="0"/>
                          </a:rPr>
                          <m:t>𝑦</m:t>
                        </m:r>
                      </m:e>
                      <m:sub>
                        <m:r>
                          <a:rPr lang="en-US" sz="6600" i="1" dirty="0" err="1" smtClean="0">
                            <a:solidFill>
                              <a:srgbClr val="002060"/>
                            </a:solidFill>
                            <a:latin typeface="Cambria Math" panose="02040503050406030204" pitchFamily="18" charset="0"/>
                          </a:rPr>
                          <m:t>𝑐</m:t>
                        </m:r>
                      </m:sub>
                    </m:sSub>
                    <m:r>
                      <a:rPr lang="en-US" sz="5400" i="1" dirty="0" smtClean="0">
                        <a:solidFill>
                          <a:srgbClr val="002060"/>
                        </a:solidFill>
                        <a:latin typeface="Cambria Math" panose="02040503050406030204" pitchFamily="18" charset="0"/>
                      </a:rPr>
                      <m:t>=</m:t>
                    </m:r>
                    <m:r>
                      <a:rPr lang="en-US" sz="5400" i="1" dirty="0" err="1" smtClean="0">
                        <a:solidFill>
                          <a:srgbClr val="002060"/>
                        </a:solidFill>
                        <a:latin typeface="Cambria Math" panose="02040503050406030204" pitchFamily="18" charset="0"/>
                      </a:rPr>
                      <m:t>101</m:t>
                    </m:r>
                    <m:r>
                      <a:rPr lang="en-US" sz="5400" i="1" dirty="0" err="1" smtClean="0">
                        <a:solidFill>
                          <a:srgbClr val="002060"/>
                        </a:solidFill>
                        <a:latin typeface="Cambria Math" panose="02040503050406030204" pitchFamily="18" charset="0"/>
                      </a:rPr>
                      <m:t>𝑚𝑚</m:t>
                    </m:r>
                  </m:oMath>
                </a14:m>
                <a:r>
                  <a:rPr lang="en-US" sz="5400" dirty="0" smtClean="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𝑑</m:t>
                    </m:r>
                    <m:r>
                      <a:rPr lang="en-US" sz="5400" i="1" dirty="0">
                        <a:solidFill>
                          <a:srgbClr val="002060"/>
                        </a:solidFill>
                        <a:latin typeface="Cambria Math" panose="02040503050406030204" pitchFamily="18" charset="0"/>
                      </a:rPr>
                      <m:t>=</m:t>
                    </m:r>
                    <m:r>
                      <a:rPr lang="en-US" sz="5400" i="1" dirty="0" err="1">
                        <a:solidFill>
                          <a:srgbClr val="002060"/>
                        </a:solidFill>
                        <a:latin typeface="Cambria Math" panose="02040503050406030204" pitchFamily="18" charset="0"/>
                      </a:rPr>
                      <m:t>10</m:t>
                    </m:r>
                    <m:r>
                      <a:rPr lang="en-US" sz="5400" i="1" dirty="0" err="1">
                        <a:solidFill>
                          <a:srgbClr val="002060"/>
                        </a:solidFill>
                        <a:latin typeface="Cambria Math" panose="02040503050406030204" pitchFamily="18" charset="0"/>
                      </a:rPr>
                      <m:t>𝑛𝑚</m:t>
                    </m:r>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𝑆𝑐</m:t>
                    </m:r>
                    <m:r>
                      <a:rPr lang="en-US" sz="5400" i="1" dirty="0">
                        <a:solidFill>
                          <a:srgbClr val="002060"/>
                        </a:solidFill>
                        <a:latin typeface="Cambria Math" panose="02040503050406030204" pitchFamily="18" charset="0"/>
                      </a:rPr>
                      <m:t>=</m:t>
                    </m:r>
                    <m:r>
                      <a:rPr lang="fa-IR" sz="5400" i="1" dirty="0">
                        <a:solidFill>
                          <a:srgbClr val="002060"/>
                        </a:solidFill>
                        <a:latin typeface="Cambria Math" panose="02040503050406030204" pitchFamily="18" charset="0"/>
                      </a:rPr>
                      <m:t>2</m:t>
                    </m:r>
                    <m:r>
                      <a:rPr lang="fa-IR" sz="5400" i="1" dirty="0">
                        <a:solidFill>
                          <a:srgbClr val="002060"/>
                        </a:solidFill>
                        <a:latin typeface="Cambria Math" panose="02040503050406030204" pitchFamily="18" charset="0"/>
                      </a:rPr>
                      <m:t>.</m:t>
                    </m:r>
                    <m:r>
                      <a:rPr lang="fa-IR" sz="5400" i="1" dirty="0">
                        <a:solidFill>
                          <a:srgbClr val="002060"/>
                        </a:solidFill>
                        <a:latin typeface="Cambria Math" panose="02040503050406030204" pitchFamily="18" charset="0"/>
                      </a:rPr>
                      <m:t>1151</m:t>
                    </m:r>
                    <m:r>
                      <a:rPr lang="en-US" sz="5400" i="1" dirty="0">
                        <a:solidFill>
                          <a:srgbClr val="002060"/>
                        </a:solidFill>
                        <a:latin typeface="Cambria Math" panose="02040503050406030204" pitchFamily="18" charset="0"/>
                      </a:rPr>
                      <m:t>×</m:t>
                    </m:r>
                    <m:sSup>
                      <m:sSupPr>
                        <m:ctrlPr>
                          <a:rPr lang="en-US" sz="5400" i="1" dirty="0">
                            <a:solidFill>
                              <a:srgbClr val="002060"/>
                            </a:solidFill>
                            <a:latin typeface="Cambria Math" panose="02040503050406030204" pitchFamily="18" charset="0"/>
                          </a:rPr>
                        </m:ctrlPr>
                      </m:sSupPr>
                      <m:e>
                        <m:r>
                          <a:rPr lang="en-US" sz="5400" i="1" dirty="0">
                            <a:solidFill>
                              <a:srgbClr val="002060"/>
                            </a:solidFill>
                            <a:latin typeface="Cambria Math" panose="02040503050406030204" pitchFamily="18" charset="0"/>
                          </a:rPr>
                          <m:t>10</m:t>
                        </m:r>
                      </m:e>
                      <m:sup>
                        <m:r>
                          <a:rPr lang="en-US" sz="5400" i="1" dirty="0">
                            <a:solidFill>
                              <a:srgbClr val="002060"/>
                            </a:solidFill>
                            <a:latin typeface="Cambria Math" panose="02040503050406030204" pitchFamily="18" charset="0"/>
                          </a:rPr>
                          <m:t>5</m:t>
                        </m:r>
                      </m:sup>
                    </m:sSup>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𝑅𝑒</m:t>
                    </m:r>
                    <m:r>
                      <a:rPr lang="en-US" sz="5400" i="1" dirty="0">
                        <a:solidFill>
                          <a:srgbClr val="002060"/>
                        </a:solidFill>
                        <a:latin typeface="Cambria Math" panose="02040503050406030204" pitchFamily="18" charset="0"/>
                      </a:rPr>
                      <m:t>=</m:t>
                    </m:r>
                    <m:r>
                      <a:rPr lang="en-US" sz="5400" i="1" dirty="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342493" y="947480"/>
                <a:ext cx="17894258" cy="1084592"/>
              </a:xfrm>
              <a:prstGeom prst="rect">
                <a:avLst/>
              </a:prstGeom>
              <a:blipFill rotWithShape="0">
                <a:blip r:embed="rId4"/>
                <a:stretch>
                  <a:fillRect t="-3371" b="-30899"/>
                </a:stretch>
              </a:blipFill>
            </p:spPr>
            <p:txBody>
              <a:bodyPr/>
              <a:lstStyle/>
              <a:p>
                <a:r>
                  <a:rPr lang="en-US">
                    <a:noFill/>
                  </a:rPr>
                  <a:t> </a:t>
                </a:r>
              </a:p>
            </p:txBody>
          </p:sp>
        </mc:Fallback>
      </mc:AlternateContent>
      <p:pic>
        <p:nvPicPr>
          <p:cNvPr id="2" name="101m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contrast="20000"/>
          </a:blip>
          <a:srcRect l="5319" t="22911" r="3980" b="2612"/>
          <a:stretch/>
        </p:blipFill>
        <p:spPr>
          <a:xfrm>
            <a:off x="571139" y="3265809"/>
            <a:ext cx="20094865" cy="9523995"/>
          </a:xfrm>
          <a:prstGeom prst="rect">
            <a:avLst/>
          </a:prstGeom>
        </p:spPr>
      </p:pic>
    </p:spTree>
    <p:extLst>
      <p:ext uri="{BB962C8B-B14F-4D97-AF65-F5344CB8AC3E}">
        <p14:creationId xmlns:p14="http://schemas.microsoft.com/office/powerpoint/2010/main" val="423916021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30</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5" name="TextBox 54"/>
              <p:cNvSpPr txBox="1"/>
              <p:nvPr/>
            </p:nvSpPr>
            <p:spPr>
              <a:xfrm>
                <a:off x="2342493" y="1138968"/>
                <a:ext cx="17894258" cy="1084592"/>
              </a:xfrm>
              <a:prstGeom prst="rect">
                <a:avLst/>
              </a:prstGeom>
              <a:noFill/>
            </p:spPr>
            <p:txBody>
              <a:bodyPr wrap="none" rtlCol="0">
                <a:spAutoFit/>
              </a:bodyPr>
              <a:lstStyle/>
              <a:p>
                <a14:m>
                  <m:oMath xmlns:m="http://schemas.openxmlformats.org/officeDocument/2006/math">
                    <m:sSub>
                      <m:sSubPr>
                        <m:ctrlPr>
                          <a:rPr lang="en-US" sz="6600" b="0" i="1" dirty="0" smtClean="0">
                            <a:solidFill>
                              <a:srgbClr val="002060"/>
                            </a:solidFill>
                            <a:latin typeface="Cambria Math" panose="02040503050406030204" pitchFamily="18" charset="0"/>
                          </a:rPr>
                        </m:ctrlPr>
                      </m:sSubPr>
                      <m:e>
                        <m:r>
                          <a:rPr lang="en-US" sz="6600" b="0" i="1" dirty="0" smtClean="0">
                            <a:solidFill>
                              <a:srgbClr val="002060"/>
                            </a:solidFill>
                            <a:latin typeface="Cambria Math" panose="02040503050406030204" pitchFamily="18" charset="0"/>
                          </a:rPr>
                          <m:t>𝑦</m:t>
                        </m:r>
                      </m:e>
                      <m:sub>
                        <m:r>
                          <a:rPr lang="en-US" sz="6600" i="1" dirty="0" err="1" smtClean="0">
                            <a:solidFill>
                              <a:srgbClr val="002060"/>
                            </a:solidFill>
                            <a:latin typeface="Cambria Math" panose="02040503050406030204" pitchFamily="18" charset="0"/>
                          </a:rPr>
                          <m:t>𝑐</m:t>
                        </m:r>
                      </m:sub>
                    </m:sSub>
                    <m:r>
                      <a:rPr lang="en-US" sz="5400" i="1" dirty="0" smtClean="0">
                        <a:solidFill>
                          <a:srgbClr val="002060"/>
                        </a:solidFill>
                        <a:latin typeface="Cambria Math" panose="02040503050406030204" pitchFamily="18" charset="0"/>
                      </a:rPr>
                      <m:t>=</m:t>
                    </m:r>
                    <m:r>
                      <a:rPr lang="en-US" sz="5400" i="1" dirty="0" err="1" smtClean="0">
                        <a:solidFill>
                          <a:srgbClr val="002060"/>
                        </a:solidFill>
                        <a:latin typeface="Cambria Math" panose="02040503050406030204" pitchFamily="18" charset="0"/>
                      </a:rPr>
                      <m:t>101</m:t>
                    </m:r>
                    <m:r>
                      <a:rPr lang="en-US" sz="5400" i="1" dirty="0" err="1" smtClean="0">
                        <a:solidFill>
                          <a:srgbClr val="002060"/>
                        </a:solidFill>
                        <a:latin typeface="Cambria Math" panose="02040503050406030204" pitchFamily="18" charset="0"/>
                      </a:rPr>
                      <m:t>𝑚𝑚</m:t>
                    </m:r>
                  </m:oMath>
                </a14:m>
                <a:r>
                  <a:rPr lang="en-US" sz="5400" dirty="0" smtClean="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𝑑</m:t>
                    </m:r>
                    <m:r>
                      <a:rPr lang="en-US" sz="5400" i="1" dirty="0">
                        <a:solidFill>
                          <a:srgbClr val="002060"/>
                        </a:solidFill>
                        <a:latin typeface="Cambria Math" panose="02040503050406030204" pitchFamily="18" charset="0"/>
                      </a:rPr>
                      <m:t>=</m:t>
                    </m:r>
                    <m:r>
                      <a:rPr lang="en-US" sz="5400" i="1" dirty="0" err="1">
                        <a:solidFill>
                          <a:srgbClr val="002060"/>
                        </a:solidFill>
                        <a:latin typeface="Cambria Math" panose="02040503050406030204" pitchFamily="18" charset="0"/>
                      </a:rPr>
                      <m:t>1</m:t>
                    </m:r>
                    <m:r>
                      <a:rPr lang="en-US" sz="5400" b="0" i="1" dirty="0" smtClean="0">
                        <a:solidFill>
                          <a:srgbClr val="002060"/>
                        </a:solidFill>
                        <a:latin typeface="Cambria Math" panose="02040503050406030204" pitchFamily="18" charset="0"/>
                      </a:rPr>
                      <m:t>5</m:t>
                    </m:r>
                    <m:r>
                      <a:rPr lang="en-US" sz="5400" i="1" dirty="0" err="1">
                        <a:solidFill>
                          <a:srgbClr val="002060"/>
                        </a:solidFill>
                        <a:latin typeface="Cambria Math" panose="02040503050406030204" pitchFamily="18" charset="0"/>
                      </a:rPr>
                      <m:t>𝑛𝑚</m:t>
                    </m:r>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𝑆𝑐</m:t>
                    </m:r>
                    <m:r>
                      <a:rPr lang="en-US" sz="5400" i="1" dirty="0">
                        <a:solidFill>
                          <a:srgbClr val="002060"/>
                        </a:solidFill>
                        <a:latin typeface="Cambria Math" panose="02040503050406030204" pitchFamily="18" charset="0"/>
                      </a:rPr>
                      <m:t>=</m:t>
                    </m:r>
                    <m:r>
                      <a:rPr lang="en-US" sz="5400" b="0" i="1" dirty="0" smtClean="0">
                        <a:solidFill>
                          <a:srgbClr val="002060"/>
                        </a:solidFill>
                        <a:latin typeface="Cambria Math" panose="02040503050406030204" pitchFamily="18" charset="0"/>
                      </a:rPr>
                      <m:t>3</m:t>
                    </m:r>
                    <m:r>
                      <a:rPr lang="fa-IR" sz="5400" i="1" dirty="0">
                        <a:solidFill>
                          <a:srgbClr val="002060"/>
                        </a:solidFill>
                        <a:latin typeface="Cambria Math" panose="02040503050406030204" pitchFamily="18" charset="0"/>
                      </a:rPr>
                      <m:t>.</m:t>
                    </m:r>
                    <m:r>
                      <a:rPr lang="fa-IR" sz="5400" i="1" dirty="0">
                        <a:solidFill>
                          <a:srgbClr val="002060"/>
                        </a:solidFill>
                        <a:latin typeface="Cambria Math" panose="02040503050406030204" pitchFamily="18" charset="0"/>
                      </a:rPr>
                      <m:t>1727</m:t>
                    </m:r>
                    <m:r>
                      <a:rPr lang="en-US" sz="5400" i="1" dirty="0">
                        <a:solidFill>
                          <a:srgbClr val="002060"/>
                        </a:solidFill>
                        <a:latin typeface="Cambria Math" panose="02040503050406030204" pitchFamily="18" charset="0"/>
                      </a:rPr>
                      <m:t>×</m:t>
                    </m:r>
                    <m:sSup>
                      <m:sSupPr>
                        <m:ctrlPr>
                          <a:rPr lang="en-US" sz="5400" i="1" dirty="0">
                            <a:solidFill>
                              <a:srgbClr val="002060"/>
                            </a:solidFill>
                            <a:latin typeface="Cambria Math" panose="02040503050406030204" pitchFamily="18" charset="0"/>
                          </a:rPr>
                        </m:ctrlPr>
                      </m:sSupPr>
                      <m:e>
                        <m:r>
                          <a:rPr lang="en-US" sz="5400" i="1" dirty="0">
                            <a:solidFill>
                              <a:srgbClr val="002060"/>
                            </a:solidFill>
                            <a:latin typeface="Cambria Math" panose="02040503050406030204" pitchFamily="18" charset="0"/>
                          </a:rPr>
                          <m:t>10</m:t>
                        </m:r>
                      </m:e>
                      <m:sup>
                        <m:r>
                          <a:rPr lang="en-US" sz="5400" i="1" dirty="0">
                            <a:solidFill>
                              <a:srgbClr val="002060"/>
                            </a:solidFill>
                            <a:latin typeface="Cambria Math" panose="02040503050406030204" pitchFamily="18" charset="0"/>
                          </a:rPr>
                          <m:t>5</m:t>
                        </m:r>
                      </m:sup>
                    </m:sSup>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𝑅𝑒</m:t>
                    </m:r>
                    <m:r>
                      <a:rPr lang="en-US" sz="5400" i="1" dirty="0">
                        <a:solidFill>
                          <a:srgbClr val="002060"/>
                        </a:solidFill>
                        <a:latin typeface="Cambria Math" panose="02040503050406030204" pitchFamily="18" charset="0"/>
                      </a:rPr>
                      <m:t>=</m:t>
                    </m:r>
                    <m:r>
                      <a:rPr lang="en-US" sz="5400" i="1" dirty="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342493" y="1138968"/>
                <a:ext cx="17894258" cy="1084592"/>
              </a:xfrm>
              <a:prstGeom prst="rect">
                <a:avLst/>
              </a:prstGeom>
              <a:blipFill rotWithShape="0">
                <a:blip r:embed="rId4"/>
                <a:stretch>
                  <a:fillRect t="-3371" b="-30899"/>
                </a:stretch>
              </a:blipFill>
            </p:spPr>
            <p:txBody>
              <a:bodyPr/>
              <a:lstStyle/>
              <a:p>
                <a:r>
                  <a:rPr lang="en-US">
                    <a:noFill/>
                  </a:rPr>
                  <a:t> </a:t>
                </a:r>
              </a:p>
            </p:txBody>
          </p:sp>
        </mc:Fallback>
      </mc:AlternateContent>
      <p:pic>
        <p:nvPicPr>
          <p:cNvPr id="2" name="15n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contrast="20000"/>
          </a:blip>
          <a:srcRect l="1219" t="22312" r="1342" b="3005"/>
          <a:stretch/>
        </p:blipFill>
        <p:spPr>
          <a:xfrm>
            <a:off x="937355" y="4207164"/>
            <a:ext cx="18935544" cy="8226098"/>
          </a:xfrm>
          <a:prstGeom prst="rect">
            <a:avLst/>
          </a:prstGeom>
        </p:spPr>
      </p:pic>
    </p:spTree>
    <p:extLst>
      <p:ext uri="{BB962C8B-B14F-4D97-AF65-F5344CB8AC3E}">
        <p14:creationId xmlns:p14="http://schemas.microsoft.com/office/powerpoint/2010/main" val="17099653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31</a:t>
            </a:r>
            <a:endParaRPr lang="en-US" sz="2000" b="1" dirty="0">
              <a:solidFill>
                <a:schemeClr val="bg1"/>
              </a:solidFill>
            </a:endParaRPr>
          </a:p>
        </p:txBody>
      </p:sp>
      <p:pic>
        <p:nvPicPr>
          <p:cNvPr id="44" name="Picture 43"/>
          <p:cNvPicPr>
            <a:picLocks noChangeAspect="1"/>
          </p:cNvPicPr>
          <p:nvPr/>
        </p:nvPicPr>
        <p:blipFill>
          <a:blip r:embed="rId3"/>
          <a:stretch>
            <a:fillRect/>
          </a:stretch>
        </p:blipFill>
        <p:spPr>
          <a:xfrm>
            <a:off x="3204989" y="2008123"/>
            <a:ext cx="15487420" cy="11514207"/>
          </a:xfrm>
          <a:prstGeom prst="rect">
            <a:avLst/>
          </a:prstGeom>
        </p:spPr>
      </p:pic>
      <p:sp>
        <p:nvSpPr>
          <p:cNvPr id="45" name="TextBox 44"/>
          <p:cNvSpPr txBox="1"/>
          <p:nvPr/>
        </p:nvSpPr>
        <p:spPr>
          <a:xfrm>
            <a:off x="5559228" y="828988"/>
            <a:ext cx="11251670" cy="923330"/>
          </a:xfrm>
          <a:prstGeom prst="rect">
            <a:avLst/>
          </a:prstGeom>
          <a:noFill/>
        </p:spPr>
        <p:txBody>
          <a:bodyPr wrap="none" rtlCol="0">
            <a:spAutoFit/>
          </a:bodyPr>
          <a:lstStyle/>
          <a:p>
            <a:r>
              <a:rPr lang="en-US" sz="5400" dirty="0" smtClean="0">
                <a:solidFill>
                  <a:srgbClr val="002060"/>
                </a:solidFill>
              </a:rPr>
              <a:t>Variation of mass fraction since </a:t>
            </a:r>
            <a:r>
              <a:rPr lang="en-US" sz="5400" dirty="0" err="1" smtClean="0">
                <a:solidFill>
                  <a:srgbClr val="002060"/>
                </a:solidFill>
              </a:rPr>
              <a:t>80s</a:t>
            </a:r>
            <a:r>
              <a:rPr lang="en-US" sz="5400" dirty="0" smtClean="0">
                <a:solidFill>
                  <a:srgbClr val="002060"/>
                </a:solidFill>
              </a:rPr>
              <a:t> </a:t>
            </a:r>
            <a:endParaRPr lang="en-US" sz="5400" dirty="0">
              <a:solidFill>
                <a:srgbClr val="002060"/>
              </a:solidFill>
            </a:endParaRPr>
          </a:p>
        </p:txBody>
      </p:sp>
    </p:spTree>
    <p:extLst>
      <p:ext uri="{BB962C8B-B14F-4D97-AF65-F5344CB8AC3E}">
        <p14:creationId xmlns:p14="http://schemas.microsoft.com/office/powerpoint/2010/main" val="70879248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33</a:t>
            </a:r>
            <a:endParaRPr lang="en-US" sz="2000" b="1" dirty="0">
              <a:solidFill>
                <a:schemeClr val="bg1"/>
              </a:solidFill>
            </a:endParaRPr>
          </a:p>
        </p:txBody>
      </p:sp>
      <p:pic>
        <p:nvPicPr>
          <p:cNvPr id="2" name="Picture 1"/>
          <p:cNvPicPr>
            <a:picLocks noChangeAspect="1"/>
          </p:cNvPicPr>
          <p:nvPr/>
        </p:nvPicPr>
        <p:blipFill>
          <a:blip r:embed="rId3"/>
          <a:stretch>
            <a:fillRect/>
          </a:stretch>
        </p:blipFill>
        <p:spPr>
          <a:xfrm>
            <a:off x="3053702" y="2008123"/>
            <a:ext cx="14786153" cy="11342802"/>
          </a:xfrm>
          <a:prstGeom prst="rect">
            <a:avLst/>
          </a:prstGeom>
        </p:spPr>
      </p:pic>
      <p:sp>
        <p:nvSpPr>
          <p:cNvPr id="45" name="TextBox 44"/>
          <p:cNvSpPr txBox="1"/>
          <p:nvPr/>
        </p:nvSpPr>
        <p:spPr>
          <a:xfrm>
            <a:off x="2512588" y="849086"/>
            <a:ext cx="16907064" cy="923330"/>
          </a:xfrm>
          <a:prstGeom prst="rect">
            <a:avLst/>
          </a:prstGeom>
          <a:noFill/>
        </p:spPr>
        <p:txBody>
          <a:bodyPr wrap="none" rtlCol="0">
            <a:spAutoFit/>
          </a:bodyPr>
          <a:lstStyle/>
          <a:p>
            <a:r>
              <a:rPr lang="en-US" sz="5400" dirty="0" smtClean="0">
                <a:solidFill>
                  <a:srgbClr val="002060"/>
                </a:solidFill>
              </a:rPr>
              <a:t>Variation of average mass fraction in aneurysm region </a:t>
            </a:r>
            <a:endParaRPr lang="en-US" sz="5400" dirty="0">
              <a:solidFill>
                <a:srgbClr val="002060"/>
              </a:solidFill>
            </a:endParaRPr>
          </a:p>
        </p:txBody>
      </p:sp>
    </p:spTree>
    <p:extLst>
      <p:ext uri="{BB962C8B-B14F-4D97-AF65-F5344CB8AC3E}">
        <p14:creationId xmlns:p14="http://schemas.microsoft.com/office/powerpoint/2010/main" val="380758125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32</a:t>
            </a:r>
            <a:endParaRPr lang="en-US" sz="2000" b="1" dirty="0">
              <a:solidFill>
                <a:schemeClr val="bg1"/>
              </a:solidFill>
            </a:endParaRPr>
          </a:p>
        </p:txBody>
      </p:sp>
      <mc:AlternateContent xmlns:mc="http://schemas.openxmlformats.org/markup-compatibility/2006" xmlns:a14="http://schemas.microsoft.com/office/drawing/2010/main">
        <mc:Choice Requires="a14">
          <p:sp>
            <p:nvSpPr>
              <p:cNvPr id="55" name="TextBox 54"/>
              <p:cNvSpPr txBox="1"/>
              <p:nvPr/>
            </p:nvSpPr>
            <p:spPr>
              <a:xfrm>
                <a:off x="2342493" y="1138165"/>
                <a:ext cx="17894258" cy="1084592"/>
              </a:xfrm>
              <a:prstGeom prst="rect">
                <a:avLst/>
              </a:prstGeom>
              <a:noFill/>
            </p:spPr>
            <p:txBody>
              <a:bodyPr wrap="none" rtlCol="0">
                <a:spAutoFit/>
              </a:bodyPr>
              <a:lstStyle/>
              <a:p>
                <a14:m>
                  <m:oMath xmlns:m="http://schemas.openxmlformats.org/officeDocument/2006/math">
                    <m:sSub>
                      <m:sSubPr>
                        <m:ctrlPr>
                          <a:rPr lang="en-US" sz="6600" b="0" i="1" dirty="0" smtClean="0">
                            <a:solidFill>
                              <a:srgbClr val="002060"/>
                            </a:solidFill>
                            <a:latin typeface="Cambria Math" panose="02040503050406030204" pitchFamily="18" charset="0"/>
                          </a:rPr>
                        </m:ctrlPr>
                      </m:sSubPr>
                      <m:e>
                        <m:r>
                          <a:rPr lang="en-US" sz="6600" b="0" i="1" dirty="0" smtClean="0">
                            <a:solidFill>
                              <a:srgbClr val="002060"/>
                            </a:solidFill>
                            <a:latin typeface="Cambria Math" panose="02040503050406030204" pitchFamily="18" charset="0"/>
                          </a:rPr>
                          <m:t>𝑦</m:t>
                        </m:r>
                      </m:e>
                      <m:sub>
                        <m:r>
                          <a:rPr lang="en-US" sz="6600" i="1" dirty="0" err="1" smtClean="0">
                            <a:solidFill>
                              <a:srgbClr val="002060"/>
                            </a:solidFill>
                            <a:latin typeface="Cambria Math" panose="02040503050406030204" pitchFamily="18" charset="0"/>
                          </a:rPr>
                          <m:t>𝑐</m:t>
                        </m:r>
                      </m:sub>
                    </m:sSub>
                    <m:r>
                      <a:rPr lang="en-US" sz="5400" i="1" dirty="0" smtClean="0">
                        <a:solidFill>
                          <a:srgbClr val="002060"/>
                        </a:solidFill>
                        <a:latin typeface="Cambria Math" panose="02040503050406030204" pitchFamily="18" charset="0"/>
                      </a:rPr>
                      <m:t>=</m:t>
                    </m:r>
                    <m:r>
                      <a:rPr lang="en-US" sz="5400" i="1" dirty="0" err="1" smtClean="0">
                        <a:solidFill>
                          <a:srgbClr val="002060"/>
                        </a:solidFill>
                        <a:latin typeface="Cambria Math" panose="02040503050406030204" pitchFamily="18" charset="0"/>
                      </a:rPr>
                      <m:t>111</m:t>
                    </m:r>
                    <m:r>
                      <a:rPr lang="en-US" sz="5400" i="1" dirty="0" err="1" smtClean="0">
                        <a:solidFill>
                          <a:srgbClr val="002060"/>
                        </a:solidFill>
                        <a:latin typeface="Cambria Math" panose="02040503050406030204" pitchFamily="18" charset="0"/>
                      </a:rPr>
                      <m:t>𝑚𝑚</m:t>
                    </m:r>
                  </m:oMath>
                </a14:m>
                <a:r>
                  <a:rPr lang="en-US" sz="5400" dirty="0" smtClean="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𝑑</m:t>
                    </m:r>
                    <m:r>
                      <a:rPr lang="en-US" sz="5400" i="1" dirty="0">
                        <a:solidFill>
                          <a:srgbClr val="002060"/>
                        </a:solidFill>
                        <a:latin typeface="Cambria Math" panose="02040503050406030204" pitchFamily="18" charset="0"/>
                      </a:rPr>
                      <m:t>=</m:t>
                    </m:r>
                    <m:r>
                      <a:rPr lang="en-US" sz="5400" i="1" dirty="0" err="1">
                        <a:solidFill>
                          <a:srgbClr val="002060"/>
                        </a:solidFill>
                        <a:latin typeface="Cambria Math" panose="02040503050406030204" pitchFamily="18" charset="0"/>
                      </a:rPr>
                      <m:t>10</m:t>
                    </m:r>
                    <m:r>
                      <a:rPr lang="en-US" sz="5400" i="1" dirty="0" err="1">
                        <a:solidFill>
                          <a:srgbClr val="002060"/>
                        </a:solidFill>
                        <a:latin typeface="Cambria Math" panose="02040503050406030204" pitchFamily="18" charset="0"/>
                      </a:rPr>
                      <m:t>𝑛𝑚</m:t>
                    </m:r>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𝑆𝑐</m:t>
                    </m:r>
                    <m:r>
                      <a:rPr lang="en-US" sz="5400" i="1" dirty="0">
                        <a:solidFill>
                          <a:srgbClr val="002060"/>
                        </a:solidFill>
                        <a:latin typeface="Cambria Math" panose="02040503050406030204" pitchFamily="18" charset="0"/>
                      </a:rPr>
                      <m:t>=</m:t>
                    </m:r>
                    <m:r>
                      <a:rPr lang="fa-IR" sz="5400" i="1" dirty="0">
                        <a:solidFill>
                          <a:srgbClr val="002060"/>
                        </a:solidFill>
                        <a:latin typeface="Cambria Math" panose="02040503050406030204" pitchFamily="18" charset="0"/>
                      </a:rPr>
                      <m:t>2</m:t>
                    </m:r>
                    <m:r>
                      <a:rPr lang="fa-IR" sz="5400" i="1" dirty="0">
                        <a:solidFill>
                          <a:srgbClr val="002060"/>
                        </a:solidFill>
                        <a:latin typeface="Cambria Math" panose="02040503050406030204" pitchFamily="18" charset="0"/>
                      </a:rPr>
                      <m:t>.</m:t>
                    </m:r>
                    <m:r>
                      <a:rPr lang="fa-IR" sz="5400" i="1" dirty="0">
                        <a:solidFill>
                          <a:srgbClr val="002060"/>
                        </a:solidFill>
                        <a:latin typeface="Cambria Math" panose="02040503050406030204" pitchFamily="18" charset="0"/>
                      </a:rPr>
                      <m:t>1151</m:t>
                    </m:r>
                    <m:r>
                      <a:rPr lang="en-US" sz="5400" i="1" dirty="0">
                        <a:solidFill>
                          <a:srgbClr val="002060"/>
                        </a:solidFill>
                        <a:latin typeface="Cambria Math" panose="02040503050406030204" pitchFamily="18" charset="0"/>
                      </a:rPr>
                      <m:t>×</m:t>
                    </m:r>
                    <m:sSup>
                      <m:sSupPr>
                        <m:ctrlPr>
                          <a:rPr lang="en-US" sz="5400" i="1" dirty="0">
                            <a:solidFill>
                              <a:srgbClr val="002060"/>
                            </a:solidFill>
                            <a:latin typeface="Cambria Math" panose="02040503050406030204" pitchFamily="18" charset="0"/>
                          </a:rPr>
                        </m:ctrlPr>
                      </m:sSupPr>
                      <m:e>
                        <m:r>
                          <a:rPr lang="en-US" sz="5400" i="1" dirty="0">
                            <a:solidFill>
                              <a:srgbClr val="002060"/>
                            </a:solidFill>
                            <a:latin typeface="Cambria Math" panose="02040503050406030204" pitchFamily="18" charset="0"/>
                          </a:rPr>
                          <m:t>10</m:t>
                        </m:r>
                      </m:e>
                      <m:sup>
                        <m:r>
                          <a:rPr lang="en-US" sz="5400" i="1" dirty="0">
                            <a:solidFill>
                              <a:srgbClr val="002060"/>
                            </a:solidFill>
                            <a:latin typeface="Cambria Math" panose="02040503050406030204" pitchFamily="18" charset="0"/>
                          </a:rPr>
                          <m:t>5</m:t>
                        </m:r>
                      </m:sup>
                    </m:sSup>
                  </m:oMath>
                </a14:m>
                <a:r>
                  <a:rPr lang="en-US" sz="5400" dirty="0">
                    <a:solidFill>
                      <a:srgbClr val="002060"/>
                    </a:solidFill>
                  </a:rPr>
                  <a:t>,  </a:t>
                </a:r>
                <a14:m>
                  <m:oMath xmlns:m="http://schemas.openxmlformats.org/officeDocument/2006/math">
                    <m:r>
                      <a:rPr lang="en-US" sz="5400" i="1" dirty="0">
                        <a:solidFill>
                          <a:srgbClr val="002060"/>
                        </a:solidFill>
                        <a:latin typeface="Cambria Math" panose="02040503050406030204" pitchFamily="18" charset="0"/>
                      </a:rPr>
                      <m:t>𝑅𝑒</m:t>
                    </m:r>
                    <m:r>
                      <a:rPr lang="en-US" sz="5400" i="1" dirty="0">
                        <a:solidFill>
                          <a:srgbClr val="002060"/>
                        </a:solidFill>
                        <a:latin typeface="Cambria Math" panose="02040503050406030204" pitchFamily="18" charset="0"/>
                      </a:rPr>
                      <m:t>=</m:t>
                    </m:r>
                    <m:r>
                      <a:rPr lang="en-US" sz="5400" i="1" dirty="0">
                        <a:solidFill>
                          <a:srgbClr val="002060"/>
                        </a:solidFill>
                        <a:latin typeface="Cambria Math" panose="02040503050406030204" pitchFamily="18" charset="0"/>
                      </a:rPr>
                      <m:t>200</m:t>
                    </m:r>
                  </m:oMath>
                </a14:m>
                <a:endParaRPr lang="en-US" sz="5400" dirty="0">
                  <a:solidFill>
                    <a:srgbClr val="00206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342493" y="1138165"/>
                <a:ext cx="17894258" cy="1084592"/>
              </a:xfrm>
              <a:prstGeom prst="rect">
                <a:avLst/>
              </a:prstGeom>
              <a:blipFill rotWithShape="0">
                <a:blip r:embed="rId5"/>
                <a:stretch>
                  <a:fillRect t="-3371" b="-30899"/>
                </a:stretch>
              </a:blipFill>
            </p:spPr>
            <p:txBody>
              <a:bodyPr/>
              <a:lstStyle/>
              <a:p>
                <a:r>
                  <a:rPr lang="en-US">
                    <a:noFill/>
                  </a:rPr>
                  <a:t> </a:t>
                </a:r>
              </a:p>
            </p:txBody>
          </p:sp>
        </mc:Fallback>
      </mc:AlternateContent>
      <p:pic>
        <p:nvPicPr>
          <p:cNvPr id="3" name="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470" t="24450" r="1882" b="3260"/>
          <a:stretch/>
        </p:blipFill>
        <p:spPr>
          <a:xfrm>
            <a:off x="389127" y="3139228"/>
            <a:ext cx="20574574" cy="8906918"/>
          </a:xfrm>
          <a:prstGeom prst="rect">
            <a:avLst/>
          </a:prstGeom>
        </p:spPr>
      </p:pic>
    </p:spTree>
    <p:extLst>
      <p:ext uri="{BB962C8B-B14F-4D97-AF65-F5344CB8AC3E}">
        <p14:creationId xmlns:p14="http://schemas.microsoft.com/office/powerpoint/2010/main" val="52528017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33</a:t>
            </a:r>
            <a:endParaRPr lang="en-US" sz="2000" b="1" dirty="0">
              <a:solidFill>
                <a:schemeClr val="bg1"/>
              </a:solidFill>
            </a:endParaRPr>
          </a:p>
        </p:txBody>
      </p:sp>
      <p:sp>
        <p:nvSpPr>
          <p:cNvPr id="45" name="TextBox 44"/>
          <p:cNvSpPr txBox="1"/>
          <p:nvPr/>
        </p:nvSpPr>
        <p:spPr>
          <a:xfrm>
            <a:off x="2512588" y="849086"/>
            <a:ext cx="16907064" cy="923330"/>
          </a:xfrm>
          <a:prstGeom prst="rect">
            <a:avLst/>
          </a:prstGeom>
          <a:noFill/>
        </p:spPr>
        <p:txBody>
          <a:bodyPr wrap="none" rtlCol="0">
            <a:spAutoFit/>
          </a:bodyPr>
          <a:lstStyle/>
          <a:p>
            <a:r>
              <a:rPr lang="en-US" sz="5400" dirty="0" smtClean="0">
                <a:solidFill>
                  <a:srgbClr val="002060"/>
                </a:solidFill>
              </a:rPr>
              <a:t>Variation of average mass fraction in aneurysm region </a:t>
            </a:r>
            <a:endParaRPr lang="en-US" sz="5400" dirty="0">
              <a:solidFill>
                <a:srgbClr val="002060"/>
              </a:solidFill>
            </a:endParaRPr>
          </a:p>
        </p:txBody>
      </p:sp>
      <p:pic>
        <p:nvPicPr>
          <p:cNvPr id="44" name="Picture 43"/>
          <p:cNvPicPr>
            <a:picLocks noChangeAspect="1"/>
          </p:cNvPicPr>
          <p:nvPr/>
        </p:nvPicPr>
        <p:blipFill>
          <a:blip r:embed="rId3"/>
          <a:stretch>
            <a:fillRect/>
          </a:stretch>
        </p:blipFill>
        <p:spPr>
          <a:xfrm>
            <a:off x="3726763" y="2198275"/>
            <a:ext cx="13573846" cy="10788824"/>
          </a:xfrm>
          <a:prstGeom prst="rect">
            <a:avLst/>
          </a:prstGeom>
        </p:spPr>
      </p:pic>
    </p:spTree>
    <p:extLst>
      <p:ext uri="{BB962C8B-B14F-4D97-AF65-F5344CB8AC3E}">
        <p14:creationId xmlns:p14="http://schemas.microsoft.com/office/powerpoint/2010/main" val="237491913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84690" y="1240"/>
            <a:ext cx="3214398" cy="13718551"/>
            <a:chOff x="17160576" y="55057"/>
            <a:chExt cx="3214398" cy="13718551"/>
          </a:xfrm>
        </p:grpSpPr>
        <p:grpSp>
          <p:nvGrpSpPr>
            <p:cNvPr id="6" name="Group 5"/>
            <p:cNvGrpSpPr/>
            <p:nvPr/>
          </p:nvGrpSpPr>
          <p:grpSpPr>
            <a:xfrm>
              <a:off x="17160576" y="55057"/>
              <a:ext cx="3214398" cy="13718551"/>
              <a:chOff x="17037890" y="27737"/>
              <a:chExt cx="3214398" cy="13718551"/>
            </a:xfrm>
          </p:grpSpPr>
          <p:grpSp>
            <p:nvGrpSpPr>
              <p:cNvPr id="8" name="Group 7"/>
              <p:cNvGrpSpPr/>
              <p:nvPr/>
            </p:nvGrpSpPr>
            <p:grpSpPr>
              <a:xfrm>
                <a:off x="17037890" y="27737"/>
                <a:ext cx="3214398" cy="13718551"/>
                <a:chOff x="21218985" y="0"/>
                <a:chExt cx="3214398" cy="13718551"/>
              </a:xfrm>
            </p:grpSpPr>
            <p:grpSp>
              <p:nvGrpSpPr>
                <p:cNvPr id="28" name="Group 27"/>
                <p:cNvGrpSpPr/>
                <p:nvPr/>
              </p:nvGrpSpPr>
              <p:grpSpPr>
                <a:xfrm>
                  <a:off x="21218985" y="0"/>
                  <a:ext cx="3214398" cy="13718551"/>
                  <a:chOff x="21194881" y="-2552"/>
                  <a:chExt cx="3214398" cy="13718551"/>
                </a:xfrm>
              </p:grpSpPr>
              <p:grpSp>
                <p:nvGrpSpPr>
                  <p:cNvPr id="35" name="Group 34"/>
                  <p:cNvGrpSpPr/>
                  <p:nvPr/>
                </p:nvGrpSpPr>
                <p:grpSpPr>
                  <a:xfrm>
                    <a:off x="21194881" y="-2552"/>
                    <a:ext cx="3214398" cy="13718551"/>
                    <a:chOff x="18677309" y="109770"/>
                    <a:chExt cx="3214398" cy="13718551"/>
                  </a:xfrm>
                </p:grpSpPr>
                <p:sp>
                  <p:nvSpPr>
                    <p:cNvPr id="37" name="Rectangle 36"/>
                    <p:cNvSpPr/>
                    <p:nvPr/>
                  </p:nvSpPr>
                  <p:spPr>
                    <a:xfrm>
                      <a:off x="18992736" y="6630198"/>
                      <a:ext cx="1070739" cy="1071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3" rIns="182843" bIns="91423" rtlCol="0" anchor="ctr"/>
                    <a:lstStyle/>
                    <a:p>
                      <a:pPr algn="ctr"/>
                      <a:endParaRPr lang="id-ID" dirty="0">
                        <a:latin typeface="Raleway Light"/>
                      </a:endParaRPr>
                    </a:p>
                  </p:txBody>
                </p:sp>
                <p:grpSp>
                  <p:nvGrpSpPr>
                    <p:cNvPr id="38" name="Group 37"/>
                    <p:cNvGrpSpPr/>
                    <p:nvPr/>
                  </p:nvGrpSpPr>
                  <p:grpSpPr>
                    <a:xfrm>
                      <a:off x="18677309" y="109770"/>
                      <a:ext cx="3214398" cy="13718551"/>
                      <a:chOff x="21228987" y="-144243"/>
                      <a:chExt cx="3214398" cy="13718551"/>
                    </a:xfrm>
                  </p:grpSpPr>
                  <p:grpSp>
                    <p:nvGrpSpPr>
                      <p:cNvPr id="39" name="Group 38"/>
                      <p:cNvGrpSpPr/>
                      <p:nvPr/>
                    </p:nvGrpSpPr>
                    <p:grpSpPr>
                      <a:xfrm>
                        <a:off x="21228987" y="-144243"/>
                        <a:ext cx="3214398" cy="13718551"/>
                        <a:chOff x="21228987" y="-144243"/>
                        <a:chExt cx="3214398" cy="13718551"/>
                      </a:xfrm>
                    </p:grpSpPr>
                    <p:sp>
                      <p:nvSpPr>
                        <p:cNvPr id="42" name="Rectangle 41"/>
                        <p:cNvSpPr>
                          <a:spLocks noChangeAspect="1"/>
                        </p:cNvSpPr>
                        <p:nvPr/>
                      </p:nvSpPr>
                      <p:spPr>
                        <a:xfrm rot="16200000">
                          <a:off x="15976910" y="5107834"/>
                          <a:ext cx="13718551" cy="321439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21688719" y="1344293"/>
                          <a:ext cx="2477794" cy="518347"/>
                        </a:xfrm>
                        <a:prstGeom prst="rect">
                          <a:avLst/>
                        </a:prstGeom>
                        <a:noFill/>
                      </p:spPr>
                      <p:txBody>
                        <a:bodyPr wrap="none" lIns="0" tIns="0" rIns="0" bIns="0" rtlCol="0">
                          <a:spAutoFit/>
                        </a:bodyPr>
                        <a:lstStyle/>
                        <a:p>
                          <a:pPr>
                            <a:lnSpc>
                              <a:spcPts val="3733"/>
                            </a:lnSpc>
                            <a:spcAft>
                              <a:spcPts val="3199"/>
                            </a:spcAft>
                          </a:pPr>
                          <a:r>
                            <a:rPr lang="en-US" sz="4800" b="1" dirty="0" smtClean="0">
                              <a:solidFill>
                                <a:schemeClr val="bg1"/>
                              </a:solidFill>
                              <a:latin typeface="Lato" panose="020F0502020204030203" pitchFamily="34" charset="0"/>
                            </a:rPr>
                            <a:t>Problem </a:t>
                          </a:r>
                          <a:r>
                            <a:rPr lang="en-US" sz="4800" b="1" dirty="0" smtClean="0">
                              <a:solidFill>
                                <a:schemeClr val="bg1"/>
                              </a:solidFill>
                              <a:latin typeface="Lato" panose="020F0502020204030203" pitchFamily="34" charset="0"/>
                            </a:rPr>
                            <a:t>2</a:t>
                          </a:r>
                          <a:endParaRPr lang="en-US" sz="3200" b="1" dirty="0">
                            <a:solidFill>
                              <a:schemeClr val="bg1"/>
                            </a:solidFill>
                            <a:latin typeface="Lato" panose="020F0502020204030203" pitchFamily="34" charset="0"/>
                          </a:endParaRPr>
                        </a:p>
                      </p:txBody>
                    </p:sp>
                  </p:grpSp>
                  <p:sp>
                    <p:nvSpPr>
                      <p:cNvPr id="40" name="Rectangle 39"/>
                      <p:cNvSpPr/>
                      <p:nvPr/>
                    </p:nvSpPr>
                    <p:spPr>
                      <a:xfrm>
                        <a:off x="21233786" y="2841952"/>
                        <a:ext cx="3143864" cy="808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p:cNvSpPr txBox="1"/>
                      <p:nvPr/>
                    </p:nvSpPr>
                    <p:spPr>
                      <a:xfrm>
                        <a:off x="22772735" y="10546857"/>
                        <a:ext cx="1434303"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4000" b="1" dirty="0">
                          <a:solidFill>
                            <a:schemeClr val="bg1"/>
                          </a:solidFill>
                          <a:latin typeface="Lato" panose="020F0502020204030203" pitchFamily="34" charset="0"/>
                        </a:endParaRPr>
                      </a:p>
                    </p:txBody>
                  </p:sp>
                </p:grpSp>
              </p:grpSp>
              <p:sp>
                <p:nvSpPr>
                  <p:cNvPr id="36" name="Rectangle 35"/>
                  <p:cNvSpPr/>
                  <p:nvPr/>
                </p:nvSpPr>
                <p:spPr>
                  <a:xfrm>
                    <a:off x="21224598" y="9962529"/>
                    <a:ext cx="3148664" cy="163756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2950540" y="4904001"/>
                  <a:ext cx="950581" cy="491288"/>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Geo.</a:t>
                  </a:r>
                  <a:endParaRPr lang="en-US" sz="2700" b="1" dirty="0">
                    <a:solidFill>
                      <a:schemeClr val="bg1"/>
                    </a:solidFill>
                    <a:latin typeface="Lato" panose="020F0502020204030203" pitchFamily="34" charset="0"/>
                  </a:endParaRPr>
                </a:p>
              </p:txBody>
            </p:sp>
            <p:grpSp>
              <p:nvGrpSpPr>
                <p:cNvPr id="30" name="Group 29"/>
                <p:cNvGrpSpPr/>
                <p:nvPr/>
              </p:nvGrpSpPr>
              <p:grpSpPr>
                <a:xfrm>
                  <a:off x="21842752" y="4723465"/>
                  <a:ext cx="714562" cy="645713"/>
                  <a:chOff x="11707403" y="7861444"/>
                  <a:chExt cx="953415" cy="778672"/>
                </a:xfrm>
              </p:grpSpPr>
              <p:sp>
                <p:nvSpPr>
                  <p:cNvPr id="32"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a:p>
                </p:txBody>
              </p:sp>
              <p:sp>
                <p:nvSpPr>
                  <p:cNvPr id="33"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a:p>
                </p:txBody>
              </p:sp>
              <p:sp>
                <p:nvSpPr>
                  <p:cNvPr id="34"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a:p>
                </p:txBody>
              </p:sp>
            </p:grpSp>
            <p:sp>
              <p:nvSpPr>
                <p:cNvPr id="31" name="TextBox 30"/>
                <p:cNvSpPr txBox="1"/>
                <p:nvPr/>
              </p:nvSpPr>
              <p:spPr>
                <a:xfrm>
                  <a:off x="23139229" y="6649351"/>
                  <a:ext cx="775469"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B.C.</a:t>
                  </a:r>
                  <a:endParaRPr lang="en-US" sz="2700" b="1" dirty="0">
                    <a:solidFill>
                      <a:schemeClr val="bg1"/>
                    </a:solidFill>
                    <a:latin typeface="Lato" panose="020F0502020204030203" pitchFamily="34" charset="0"/>
                  </a:endParaRPr>
                </a:p>
              </p:txBody>
            </p:sp>
          </p:grpSp>
          <p:grpSp>
            <p:nvGrpSpPr>
              <p:cNvPr id="9" name="Group 8"/>
              <p:cNvGrpSpPr/>
              <p:nvPr/>
            </p:nvGrpSpPr>
            <p:grpSpPr>
              <a:xfrm>
                <a:off x="17535318" y="6546692"/>
                <a:ext cx="765387" cy="767985"/>
                <a:chOff x="11793053" y="7077096"/>
                <a:chExt cx="940330" cy="943523"/>
              </a:xfrm>
            </p:grpSpPr>
            <p:sp>
              <p:nvSpPr>
                <p:cNvPr id="2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2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0" name="Group 9"/>
              <p:cNvGrpSpPr/>
              <p:nvPr/>
            </p:nvGrpSpPr>
            <p:grpSpPr>
              <a:xfrm>
                <a:off x="17479866" y="8564200"/>
                <a:ext cx="765387" cy="767985"/>
                <a:chOff x="11793053" y="7077096"/>
                <a:chExt cx="940330" cy="943523"/>
              </a:xfrm>
            </p:grpSpPr>
            <p:sp>
              <p:nvSpPr>
                <p:cNvPr id="18"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9"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20"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1"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1" name="TextBox 10"/>
              <p:cNvSpPr txBox="1"/>
              <p:nvPr/>
            </p:nvSpPr>
            <p:spPr>
              <a:xfrm>
                <a:off x="18892035" y="8708741"/>
                <a:ext cx="918841" cy="474489"/>
              </a:xfrm>
              <a:prstGeom prst="rect">
                <a:avLst/>
              </a:prstGeom>
              <a:noFill/>
            </p:spPr>
            <p:txBody>
              <a:bodyPr wrap="none" lIns="0" tIns="0" rIns="0" bIns="0" rtlCol="0">
                <a:spAutoFit/>
              </a:bodyPr>
              <a:lstStyle/>
              <a:p>
                <a:pPr>
                  <a:lnSpc>
                    <a:spcPts val="3733"/>
                  </a:lnSpc>
                  <a:spcAft>
                    <a:spcPts val="3199"/>
                  </a:spcAft>
                </a:pPr>
                <a:r>
                  <a:rPr lang="en-US" sz="4000" b="1" dirty="0" err="1" smtClean="0">
                    <a:solidFill>
                      <a:schemeClr val="bg1"/>
                    </a:solidFill>
                    <a:latin typeface="Lato" panose="020F0502020204030203" pitchFamily="34" charset="0"/>
                  </a:rPr>
                  <a:t>CFD</a:t>
                </a:r>
                <a:r>
                  <a:rPr lang="en-US" sz="4000" b="1" dirty="0" smtClean="0">
                    <a:solidFill>
                      <a:schemeClr val="bg1"/>
                    </a:solidFill>
                    <a:latin typeface="Lato" panose="020F0502020204030203" pitchFamily="34" charset="0"/>
                  </a:rPr>
                  <a:t>.</a:t>
                </a:r>
                <a:endParaRPr lang="en-US" sz="2700" b="1" dirty="0">
                  <a:solidFill>
                    <a:schemeClr val="bg1"/>
                  </a:solidFill>
                  <a:latin typeface="Lato" panose="020F0502020204030203" pitchFamily="34" charset="0"/>
                </a:endParaRPr>
              </a:p>
            </p:txBody>
          </p:sp>
          <p:grpSp>
            <p:nvGrpSpPr>
              <p:cNvPr id="12" name="Group 11"/>
              <p:cNvGrpSpPr/>
              <p:nvPr/>
            </p:nvGrpSpPr>
            <p:grpSpPr>
              <a:xfrm>
                <a:off x="17471827" y="10623723"/>
                <a:ext cx="765387" cy="767985"/>
                <a:chOff x="11793053" y="7077096"/>
                <a:chExt cx="940330" cy="943523"/>
              </a:xfrm>
            </p:grpSpPr>
            <p:sp>
              <p:nvSpPr>
                <p:cNvPr id="13" name="Freeform 120"/>
                <p:cNvSpPr>
                  <a:spLocks noChangeArrowheads="1"/>
                </p:cNvSpPr>
                <p:nvPr/>
              </p:nvSpPr>
              <p:spPr bwMode="auto">
                <a:xfrm>
                  <a:off x="11793053" y="7077096"/>
                  <a:ext cx="940330" cy="767985"/>
                </a:xfrm>
                <a:custGeom>
                  <a:avLst/>
                  <a:gdLst>
                    <a:gd name="T0" fmla="*/ 903 w 1324"/>
                    <a:gd name="T1" fmla="*/ 1081 h 1082"/>
                    <a:gd name="T2" fmla="*/ 903 w 1324"/>
                    <a:gd name="T3" fmla="*/ 1081 h 1082"/>
                    <a:gd name="T4" fmla="*/ 1143 w 1324"/>
                    <a:gd name="T5" fmla="*/ 1081 h 1082"/>
                    <a:gd name="T6" fmla="*/ 1323 w 1324"/>
                    <a:gd name="T7" fmla="*/ 901 h 1082"/>
                    <a:gd name="T8" fmla="*/ 1323 w 1324"/>
                    <a:gd name="T9" fmla="*/ 180 h 1082"/>
                    <a:gd name="T10" fmla="*/ 1143 w 1324"/>
                    <a:gd name="T11" fmla="*/ 0 h 1082"/>
                    <a:gd name="T12" fmla="*/ 180 w 1324"/>
                    <a:gd name="T13" fmla="*/ 0 h 1082"/>
                    <a:gd name="T14" fmla="*/ 0 w 1324"/>
                    <a:gd name="T15" fmla="*/ 180 h 1082"/>
                    <a:gd name="T16" fmla="*/ 0 w 1324"/>
                    <a:gd name="T17" fmla="*/ 901 h 1082"/>
                    <a:gd name="T18" fmla="*/ 180 w 1324"/>
                    <a:gd name="T19" fmla="*/ 1081 h 1082"/>
                    <a:gd name="T20" fmla="*/ 422 w 1324"/>
                    <a:gd name="T21" fmla="*/ 108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082">
                      <a:moveTo>
                        <a:pt x="903" y="1081"/>
                      </a:moveTo>
                      <a:lnTo>
                        <a:pt x="903" y="1081"/>
                      </a:lnTo>
                      <a:cubicBezTo>
                        <a:pt x="1143" y="1081"/>
                        <a:pt x="1143" y="1081"/>
                        <a:pt x="1143" y="1081"/>
                      </a:cubicBezTo>
                      <a:cubicBezTo>
                        <a:pt x="1243" y="1081"/>
                        <a:pt x="1323" y="1001"/>
                        <a:pt x="1323" y="901"/>
                      </a:cubicBezTo>
                      <a:cubicBezTo>
                        <a:pt x="1323" y="180"/>
                        <a:pt x="1323" y="180"/>
                        <a:pt x="1323" y="180"/>
                      </a:cubicBezTo>
                      <a:cubicBezTo>
                        <a:pt x="1323" y="80"/>
                        <a:pt x="1243" y="0"/>
                        <a:pt x="1143" y="0"/>
                      </a:cubicBezTo>
                      <a:cubicBezTo>
                        <a:pt x="180" y="0"/>
                        <a:pt x="180" y="0"/>
                        <a:pt x="180" y="0"/>
                      </a:cubicBezTo>
                      <a:cubicBezTo>
                        <a:pt x="82" y="0"/>
                        <a:pt x="0" y="80"/>
                        <a:pt x="0" y="180"/>
                      </a:cubicBezTo>
                      <a:cubicBezTo>
                        <a:pt x="0" y="901"/>
                        <a:pt x="0" y="901"/>
                        <a:pt x="0" y="901"/>
                      </a:cubicBezTo>
                      <a:cubicBezTo>
                        <a:pt x="0" y="1001"/>
                        <a:pt x="82" y="1081"/>
                        <a:pt x="180" y="1081"/>
                      </a:cubicBezTo>
                      <a:cubicBezTo>
                        <a:pt x="422" y="1081"/>
                        <a:pt x="422" y="1081"/>
                        <a:pt x="422" y="1081"/>
                      </a:cubicBezTo>
                    </a:path>
                  </a:pathLst>
                </a:custGeom>
                <a:noFill/>
                <a:ln w="4680" cap="flat">
                  <a:solidFill>
                    <a:schemeClr val="bg1"/>
                  </a:solidFill>
                  <a:round/>
                  <a:headEnd/>
                  <a:tailEnd/>
                </a:ln>
                <a:effectLst/>
              </p:spPr>
              <p:txBody>
                <a:bodyPr/>
                <a:lstStyle/>
                <a:p>
                  <a:endParaRPr lang="en-US"/>
                </a:p>
              </p:txBody>
            </p:sp>
            <p:sp>
              <p:nvSpPr>
                <p:cNvPr id="14" name="Freeform 121"/>
                <p:cNvSpPr>
                  <a:spLocks noChangeArrowheads="1"/>
                </p:cNvSpPr>
                <p:nvPr/>
              </p:nvSpPr>
              <p:spPr bwMode="auto">
                <a:xfrm>
                  <a:off x="12093958" y="7848215"/>
                  <a:ext cx="341654" cy="172404"/>
                </a:xfrm>
                <a:custGeom>
                  <a:avLst/>
                  <a:gdLst>
                    <a:gd name="T0" fmla="*/ 481 w 482"/>
                    <a:gd name="T1" fmla="*/ 0 h 243"/>
                    <a:gd name="T2" fmla="*/ 242 w 482"/>
                    <a:gd name="T3" fmla="*/ 242 h 243"/>
                    <a:gd name="T4" fmla="*/ 0 w 482"/>
                    <a:gd name="T5" fmla="*/ 0 h 243"/>
                  </a:gdLst>
                  <a:ahLst/>
                  <a:cxnLst>
                    <a:cxn ang="0">
                      <a:pos x="T0" y="T1"/>
                    </a:cxn>
                    <a:cxn ang="0">
                      <a:pos x="T2" y="T3"/>
                    </a:cxn>
                    <a:cxn ang="0">
                      <a:pos x="T4" y="T5"/>
                    </a:cxn>
                  </a:cxnLst>
                  <a:rect l="0" t="0" r="r" b="b"/>
                  <a:pathLst>
                    <a:path w="482" h="243">
                      <a:moveTo>
                        <a:pt x="481" y="0"/>
                      </a:moveTo>
                      <a:lnTo>
                        <a:pt x="242" y="242"/>
                      </a:lnTo>
                      <a:lnTo>
                        <a:pt x="0" y="0"/>
                      </a:lnTo>
                    </a:path>
                  </a:pathLst>
                </a:custGeom>
                <a:noFill/>
                <a:ln w="4680" cap="flat">
                  <a:solidFill>
                    <a:schemeClr val="bg1"/>
                  </a:solidFill>
                  <a:round/>
                  <a:headEnd/>
                  <a:tailEnd/>
                </a:ln>
                <a:effectLst/>
              </p:spPr>
              <p:txBody>
                <a:bodyPr/>
                <a:lstStyle/>
                <a:p>
                  <a:endParaRPr lang="en-US"/>
                </a:p>
              </p:txBody>
            </p:sp>
            <p:sp>
              <p:nvSpPr>
                <p:cNvPr id="15" name="Line 122"/>
                <p:cNvSpPr>
                  <a:spLocks noChangeShapeType="1"/>
                </p:cNvSpPr>
                <p:nvPr/>
              </p:nvSpPr>
              <p:spPr bwMode="auto">
                <a:xfrm>
                  <a:off x="12009329" y="7293384"/>
                  <a:ext cx="514047"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23"/>
                <p:cNvSpPr>
                  <a:spLocks noChangeShapeType="1"/>
                </p:cNvSpPr>
                <p:nvPr/>
              </p:nvSpPr>
              <p:spPr bwMode="auto">
                <a:xfrm>
                  <a:off x="12009330" y="7462654"/>
                  <a:ext cx="300905" cy="313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 name="Line 124"/>
                <p:cNvSpPr>
                  <a:spLocks noChangeShapeType="1"/>
                </p:cNvSpPr>
                <p:nvPr/>
              </p:nvSpPr>
              <p:spPr bwMode="auto">
                <a:xfrm>
                  <a:off x="12009330" y="7635060"/>
                  <a:ext cx="429416" cy="3134"/>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7" name="TextBox 6"/>
            <p:cNvSpPr txBox="1"/>
            <p:nvPr/>
          </p:nvSpPr>
          <p:spPr>
            <a:xfrm>
              <a:off x="18742370" y="10768683"/>
              <a:ext cx="1557734" cy="474489"/>
            </a:xfrm>
            <a:prstGeom prst="rect">
              <a:avLst/>
            </a:prstGeom>
            <a:noFill/>
          </p:spPr>
          <p:txBody>
            <a:bodyPr wrap="none" lIns="0" tIns="0" rIns="0" bIns="0" rtlCol="0">
              <a:spAutoFit/>
            </a:bodyPr>
            <a:lstStyle/>
            <a:p>
              <a:pPr>
                <a:lnSpc>
                  <a:spcPts val="3733"/>
                </a:lnSpc>
                <a:spcAft>
                  <a:spcPts val="3199"/>
                </a:spcAft>
              </a:pPr>
              <a:r>
                <a:rPr lang="en-US" sz="4000" b="1" dirty="0" smtClean="0">
                  <a:solidFill>
                    <a:schemeClr val="bg1"/>
                  </a:solidFill>
                  <a:latin typeface="Lato" panose="020F0502020204030203" pitchFamily="34" charset="0"/>
                </a:rPr>
                <a:t>Results.</a:t>
              </a:r>
              <a:endParaRPr lang="en-US" sz="2700" b="1" dirty="0">
                <a:solidFill>
                  <a:schemeClr val="bg1"/>
                </a:solidFill>
                <a:latin typeface="Lato" panose="020F0502020204030203" pitchFamily="34" charset="0"/>
              </a:endParaRPr>
            </a:p>
          </p:txBody>
        </p:sp>
      </p:grpSp>
      <p:sp>
        <p:nvSpPr>
          <p:cNvPr id="49" name="Oval 48"/>
          <p:cNvSpPr/>
          <p:nvPr/>
        </p:nvSpPr>
        <p:spPr>
          <a:xfrm>
            <a:off x="480155" y="391886"/>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33</a:t>
            </a:r>
            <a:endParaRPr lang="en-US" sz="2000" b="1" dirty="0">
              <a:solidFill>
                <a:schemeClr val="bg1"/>
              </a:solidFill>
            </a:endParaRPr>
          </a:p>
        </p:txBody>
      </p:sp>
      <p:sp>
        <p:nvSpPr>
          <p:cNvPr id="46" name="TextBox 45"/>
          <p:cNvSpPr txBox="1"/>
          <p:nvPr/>
        </p:nvSpPr>
        <p:spPr>
          <a:xfrm>
            <a:off x="2069242" y="849086"/>
            <a:ext cx="3608680" cy="923330"/>
          </a:xfrm>
          <a:prstGeom prst="rect">
            <a:avLst/>
          </a:prstGeom>
          <a:noFill/>
        </p:spPr>
        <p:txBody>
          <a:bodyPr wrap="none" rtlCol="0">
            <a:spAutoFit/>
          </a:bodyPr>
          <a:lstStyle/>
          <a:p>
            <a:r>
              <a:rPr lang="en-US" sz="5400" dirty="0" smtClean="0">
                <a:solidFill>
                  <a:srgbClr val="002060"/>
                </a:solidFill>
              </a:rPr>
              <a:t>Conclusion</a:t>
            </a:r>
            <a:endParaRPr lang="en-US" sz="5400" dirty="0">
              <a:solidFill>
                <a:srgbClr val="002060"/>
              </a:solidFill>
            </a:endParaRPr>
          </a:p>
        </p:txBody>
      </p:sp>
    </p:spTree>
    <p:extLst>
      <p:ext uri="{BB962C8B-B14F-4D97-AF65-F5344CB8AC3E}">
        <p14:creationId xmlns:p14="http://schemas.microsoft.com/office/powerpoint/2010/main" val="228146981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1"/>
          <p:cNvSpPr>
            <a:spLocks/>
          </p:cNvSpPr>
          <p:nvPr/>
        </p:nvSpPr>
        <p:spPr bwMode="auto">
          <a:xfrm>
            <a:off x="1698649" y="1108042"/>
            <a:ext cx="3927357"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accent3">
                    <a:lumMod val="50000"/>
                  </a:schemeClr>
                </a:solidFill>
                <a:latin typeface="Lato Regular"/>
                <a:ea typeface="ＭＳ Ｐゴシック" charset="0"/>
                <a:cs typeface="Lato Regular"/>
                <a:sym typeface="Bebas Neue" charset="0"/>
              </a:rPr>
              <a:t>Suggestion </a:t>
            </a:r>
            <a:endParaRPr lang="en-US" sz="5800" dirty="0">
              <a:solidFill>
                <a:schemeClr val="accent3">
                  <a:lumMod val="50000"/>
                </a:schemeClr>
              </a:solidFill>
              <a:latin typeface="Lato Regular"/>
              <a:ea typeface="ＭＳ Ｐゴシック" charset="0"/>
              <a:cs typeface="Lato Regular"/>
              <a:sym typeface="Bebas Neue" charset="0"/>
            </a:endParaRPr>
          </a:p>
        </p:txBody>
      </p:sp>
      <p:sp>
        <p:nvSpPr>
          <p:cNvPr id="55" name="Rectangle 54"/>
          <p:cNvSpPr/>
          <p:nvPr/>
        </p:nvSpPr>
        <p:spPr>
          <a:xfrm>
            <a:off x="1746254" y="2204950"/>
            <a:ext cx="290179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p:cNvSpPr>
            <a:spLocks noChangeAspect="1"/>
          </p:cNvSpPr>
          <p:nvPr/>
        </p:nvSpPr>
        <p:spPr>
          <a:xfrm>
            <a:off x="16508343" y="7039536"/>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15" name="Oval 14"/>
          <p:cNvSpPr>
            <a:spLocks noChangeAspect="1"/>
          </p:cNvSpPr>
          <p:nvPr/>
        </p:nvSpPr>
        <p:spPr>
          <a:xfrm>
            <a:off x="6869088" y="3574789"/>
            <a:ext cx="1030895" cy="103128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16" name="Oval 15"/>
          <p:cNvSpPr>
            <a:spLocks noChangeAspect="1"/>
          </p:cNvSpPr>
          <p:nvPr/>
        </p:nvSpPr>
        <p:spPr>
          <a:xfrm>
            <a:off x="6933124" y="5388276"/>
            <a:ext cx="1030895" cy="103128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66" name="Oval 65"/>
          <p:cNvSpPr>
            <a:spLocks noChangeAspect="1"/>
          </p:cNvSpPr>
          <p:nvPr/>
        </p:nvSpPr>
        <p:spPr>
          <a:xfrm>
            <a:off x="16508344" y="3539928"/>
            <a:ext cx="1030895" cy="1031287"/>
          </a:xfrm>
          <a:prstGeom prst="ellips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70" name="TextBox 69"/>
          <p:cNvSpPr txBox="1"/>
          <p:nvPr/>
        </p:nvSpPr>
        <p:spPr>
          <a:xfrm>
            <a:off x="17858480" y="3678517"/>
            <a:ext cx="5086905" cy="511615"/>
          </a:xfrm>
          <a:prstGeom prst="rect">
            <a:avLst/>
          </a:prstGeom>
          <a:noFill/>
        </p:spPr>
        <p:txBody>
          <a:bodyPr wrap="none" lIns="0" tIns="0" rIns="0" bIns="0" rtlCol="0">
            <a:spAutoFit/>
          </a:bodyPr>
          <a:lstStyle/>
          <a:p>
            <a:pPr>
              <a:lnSpc>
                <a:spcPts val="4533"/>
              </a:lnSpc>
              <a:spcAft>
                <a:spcPts val="1600"/>
              </a:spcAft>
            </a:pPr>
            <a:r>
              <a:rPr lang="en-US" sz="2700" b="1" cap="all" spc="53" dirty="0" smtClean="0">
                <a:solidFill>
                  <a:schemeClr val="accent3">
                    <a:lumMod val="50000"/>
                  </a:schemeClr>
                </a:solidFill>
                <a:latin typeface="Lato Regular"/>
                <a:cs typeface="Lato Regular"/>
              </a:rPr>
              <a:t>Numerical Hyperthermia</a:t>
            </a:r>
            <a:endParaRPr lang="en-US" sz="2700" b="1" cap="all" spc="53" dirty="0">
              <a:solidFill>
                <a:schemeClr val="accent3">
                  <a:lumMod val="50000"/>
                </a:schemeClr>
              </a:solidFill>
              <a:latin typeface="Lato Regular"/>
              <a:cs typeface="Lato Regular"/>
            </a:endParaRPr>
          </a:p>
        </p:txBody>
      </p:sp>
      <p:sp>
        <p:nvSpPr>
          <p:cNvPr id="72" name="TextBox 71"/>
          <p:cNvSpPr txBox="1"/>
          <p:nvPr/>
        </p:nvSpPr>
        <p:spPr>
          <a:xfrm>
            <a:off x="17692386" y="5576478"/>
            <a:ext cx="5736250" cy="511615"/>
          </a:xfrm>
          <a:prstGeom prst="rect">
            <a:avLst/>
          </a:prstGeom>
          <a:noFill/>
        </p:spPr>
        <p:txBody>
          <a:bodyPr wrap="none" lIns="0" tIns="0" rIns="0" bIns="0" rtlCol="0">
            <a:spAutoFit/>
          </a:bodyPr>
          <a:lstStyle/>
          <a:p>
            <a:pPr>
              <a:lnSpc>
                <a:spcPts val="4533"/>
              </a:lnSpc>
              <a:spcAft>
                <a:spcPts val="1600"/>
              </a:spcAft>
            </a:pPr>
            <a:r>
              <a:rPr lang="en-US" sz="2700" b="1" cap="all" spc="53" dirty="0" smtClean="0">
                <a:solidFill>
                  <a:schemeClr val="accent3">
                    <a:lumMod val="50000"/>
                  </a:schemeClr>
                </a:solidFill>
                <a:latin typeface="Lato Regular"/>
                <a:cs typeface="Lato Regular"/>
              </a:rPr>
              <a:t>Pulsatile blood flow in MG </a:t>
            </a:r>
            <a:endParaRPr lang="en-US" sz="2700" b="1" cap="all" spc="53" dirty="0">
              <a:solidFill>
                <a:schemeClr val="accent3">
                  <a:lumMod val="50000"/>
                </a:schemeClr>
              </a:solidFill>
              <a:latin typeface="Lato Regular"/>
              <a:cs typeface="Lato Regular"/>
            </a:endParaRPr>
          </a:p>
        </p:txBody>
      </p:sp>
      <p:sp>
        <p:nvSpPr>
          <p:cNvPr id="74" name="TextBox 73"/>
          <p:cNvSpPr txBox="1"/>
          <p:nvPr/>
        </p:nvSpPr>
        <p:spPr>
          <a:xfrm>
            <a:off x="17848583" y="8944008"/>
            <a:ext cx="5447389" cy="511615"/>
          </a:xfrm>
          <a:prstGeom prst="rect">
            <a:avLst/>
          </a:prstGeom>
          <a:noFill/>
        </p:spPr>
        <p:txBody>
          <a:bodyPr wrap="none" lIns="0" tIns="0" rIns="0" bIns="0" rtlCol="0">
            <a:spAutoFit/>
          </a:bodyPr>
          <a:lstStyle/>
          <a:p>
            <a:pPr>
              <a:lnSpc>
                <a:spcPts val="4533"/>
              </a:lnSpc>
              <a:spcAft>
                <a:spcPts val="1600"/>
              </a:spcAft>
            </a:pPr>
            <a:r>
              <a:rPr lang="en-US" sz="2700" b="1" cap="all" spc="53" dirty="0" err="1" smtClean="0">
                <a:solidFill>
                  <a:schemeClr val="accent3">
                    <a:lumMod val="50000"/>
                  </a:schemeClr>
                </a:solidFill>
                <a:latin typeface="Lato Regular"/>
                <a:cs typeface="Lato Regular"/>
              </a:rPr>
              <a:t>FHD</a:t>
            </a:r>
            <a:r>
              <a:rPr lang="en-US" sz="2700" b="1" cap="all" spc="53" dirty="0" smtClean="0">
                <a:solidFill>
                  <a:schemeClr val="accent3">
                    <a:lumMod val="50000"/>
                  </a:schemeClr>
                </a:solidFill>
                <a:latin typeface="Lato Regular"/>
                <a:cs typeface="Lato Regular"/>
              </a:rPr>
              <a:t> in viscoelastic vesse</a:t>
            </a:r>
            <a:r>
              <a:rPr lang="en-US" sz="2700" b="1" cap="all" spc="53" dirty="0">
                <a:solidFill>
                  <a:schemeClr val="accent3">
                    <a:lumMod val="50000"/>
                  </a:schemeClr>
                </a:solidFill>
                <a:latin typeface="Lato Regular"/>
                <a:cs typeface="Lato Regular"/>
              </a:rPr>
              <a:t>l</a:t>
            </a:r>
          </a:p>
        </p:txBody>
      </p:sp>
      <p:sp>
        <p:nvSpPr>
          <p:cNvPr id="90" name="TextBox 89"/>
          <p:cNvSpPr txBox="1"/>
          <p:nvPr/>
        </p:nvSpPr>
        <p:spPr>
          <a:xfrm>
            <a:off x="17896078" y="7341001"/>
            <a:ext cx="4829847" cy="511615"/>
          </a:xfrm>
          <a:prstGeom prst="rect">
            <a:avLst/>
          </a:prstGeom>
          <a:noFill/>
        </p:spPr>
        <p:txBody>
          <a:bodyPr wrap="none" lIns="0" tIns="0" rIns="0" bIns="0" rtlCol="0">
            <a:spAutoFit/>
          </a:bodyPr>
          <a:lstStyle/>
          <a:p>
            <a:pPr algn="r">
              <a:lnSpc>
                <a:spcPts val="4533"/>
              </a:lnSpc>
              <a:spcAft>
                <a:spcPts val="1600"/>
              </a:spcAft>
            </a:pPr>
            <a:r>
              <a:rPr lang="en-US" sz="2700" b="1" cap="all" spc="53" dirty="0" smtClean="0">
                <a:solidFill>
                  <a:schemeClr val="accent3">
                    <a:lumMod val="50000"/>
                  </a:schemeClr>
                </a:solidFill>
                <a:latin typeface="Lato Regular"/>
                <a:cs typeface="Lato Regular"/>
              </a:rPr>
              <a:t>Multiphase blood flow</a:t>
            </a:r>
            <a:endParaRPr lang="en-US" sz="2700" b="1" cap="all" spc="53" dirty="0">
              <a:solidFill>
                <a:schemeClr val="accent3">
                  <a:lumMod val="50000"/>
                </a:schemeClr>
              </a:solidFill>
              <a:latin typeface="Lato Regular"/>
              <a:cs typeface="Lato Regular"/>
            </a:endParaRPr>
          </a:p>
        </p:txBody>
      </p:sp>
      <p:sp>
        <p:nvSpPr>
          <p:cNvPr id="92" name="TextBox 91"/>
          <p:cNvSpPr txBox="1"/>
          <p:nvPr/>
        </p:nvSpPr>
        <p:spPr>
          <a:xfrm>
            <a:off x="4648046" y="3823107"/>
            <a:ext cx="1955921" cy="511615"/>
          </a:xfrm>
          <a:prstGeom prst="rect">
            <a:avLst/>
          </a:prstGeom>
          <a:noFill/>
        </p:spPr>
        <p:txBody>
          <a:bodyPr wrap="none" lIns="0" tIns="0" rIns="0" bIns="0" rtlCol="0">
            <a:spAutoFit/>
          </a:bodyPr>
          <a:lstStyle/>
          <a:p>
            <a:pPr algn="r">
              <a:lnSpc>
                <a:spcPts val="4533"/>
              </a:lnSpc>
              <a:spcAft>
                <a:spcPts val="1600"/>
              </a:spcAft>
            </a:pPr>
            <a:r>
              <a:rPr lang="en-US" sz="2700" b="1" cap="all" spc="53" dirty="0" err="1" smtClean="0">
                <a:solidFill>
                  <a:schemeClr val="accent3">
                    <a:lumMod val="50000"/>
                  </a:schemeClr>
                </a:solidFill>
                <a:latin typeface="Lato Regular"/>
                <a:cs typeface="Lato Regular"/>
              </a:rPr>
              <a:t>FHD</a:t>
            </a:r>
            <a:r>
              <a:rPr lang="en-US" sz="2700" b="1" cap="all" spc="53" dirty="0" smtClean="0">
                <a:solidFill>
                  <a:schemeClr val="accent3">
                    <a:lumMod val="50000"/>
                  </a:schemeClr>
                </a:solidFill>
                <a:latin typeface="Lato Regular"/>
                <a:cs typeface="Lato Regular"/>
              </a:rPr>
              <a:t> + </a:t>
            </a:r>
            <a:r>
              <a:rPr lang="en-US" sz="2700" b="1" cap="all" spc="53" dirty="0" err="1" smtClean="0">
                <a:solidFill>
                  <a:schemeClr val="accent3">
                    <a:lumMod val="50000"/>
                  </a:schemeClr>
                </a:solidFill>
                <a:latin typeface="Lato Regular"/>
                <a:cs typeface="Lato Regular"/>
              </a:rPr>
              <a:t>MHD</a:t>
            </a:r>
            <a:endParaRPr lang="en-US" sz="2700" b="1" cap="all" spc="53" dirty="0">
              <a:solidFill>
                <a:schemeClr val="accent3">
                  <a:lumMod val="50000"/>
                </a:schemeClr>
              </a:solidFill>
              <a:latin typeface="Lato Regular"/>
              <a:cs typeface="Lato Regular"/>
            </a:endParaRPr>
          </a:p>
        </p:txBody>
      </p:sp>
      <p:grpSp>
        <p:nvGrpSpPr>
          <p:cNvPr id="95" name="Group 94"/>
          <p:cNvGrpSpPr/>
          <p:nvPr/>
        </p:nvGrpSpPr>
        <p:grpSpPr>
          <a:xfrm>
            <a:off x="16770023" y="7274299"/>
            <a:ext cx="514856" cy="514888"/>
            <a:chOff x="7540968" y="3606241"/>
            <a:chExt cx="953418" cy="953608"/>
          </a:xfrm>
        </p:grpSpPr>
        <p:sp>
          <p:nvSpPr>
            <p:cNvPr id="96"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97"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98"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99"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00"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01"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02"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03"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16" name="Freeform 5"/>
          <p:cNvSpPr>
            <a:spLocks noEditPoints="1"/>
          </p:cNvSpPr>
          <p:nvPr/>
        </p:nvSpPr>
        <p:spPr bwMode="auto">
          <a:xfrm>
            <a:off x="6630580" y="464729"/>
            <a:ext cx="11695372" cy="13184294"/>
          </a:xfrm>
          <a:custGeom>
            <a:avLst/>
            <a:gdLst>
              <a:gd name="T0" fmla="*/ 1214 w 2066"/>
              <a:gd name="T1" fmla="*/ 1027 h 2359"/>
              <a:gd name="T2" fmla="*/ 1311 w 2066"/>
              <a:gd name="T3" fmla="*/ 870 h 2359"/>
              <a:gd name="T4" fmla="*/ 2003 w 2066"/>
              <a:gd name="T5" fmla="*/ 791 h 2359"/>
              <a:gd name="T6" fmla="*/ 1793 w 2066"/>
              <a:gd name="T7" fmla="*/ 670 h 2359"/>
              <a:gd name="T8" fmla="*/ 1581 w 2066"/>
              <a:gd name="T9" fmla="*/ 633 h 2359"/>
              <a:gd name="T10" fmla="*/ 1658 w 2066"/>
              <a:gd name="T11" fmla="*/ 440 h 2359"/>
              <a:gd name="T12" fmla="*/ 1432 w 2066"/>
              <a:gd name="T13" fmla="*/ 538 h 2359"/>
              <a:gd name="T14" fmla="*/ 1522 w 2066"/>
              <a:gd name="T15" fmla="*/ 378 h 2359"/>
              <a:gd name="T16" fmla="*/ 1325 w 2066"/>
              <a:gd name="T17" fmla="*/ 286 h 2359"/>
              <a:gd name="T18" fmla="*/ 1216 w 2066"/>
              <a:gd name="T19" fmla="*/ 288 h 2359"/>
              <a:gd name="T20" fmla="*/ 1159 w 2066"/>
              <a:gd name="T21" fmla="*/ 287 h 2359"/>
              <a:gd name="T22" fmla="*/ 1123 w 2066"/>
              <a:gd name="T23" fmla="*/ 736 h 2359"/>
              <a:gd name="T24" fmla="*/ 1049 w 2066"/>
              <a:gd name="T25" fmla="*/ 649 h 2359"/>
              <a:gd name="T26" fmla="*/ 1075 w 2066"/>
              <a:gd name="T27" fmla="*/ 526 h 2359"/>
              <a:gd name="T28" fmla="*/ 1043 w 2066"/>
              <a:gd name="T29" fmla="*/ 699 h 2359"/>
              <a:gd name="T30" fmla="*/ 1011 w 2066"/>
              <a:gd name="T31" fmla="*/ 432 h 2359"/>
              <a:gd name="T32" fmla="*/ 971 w 2066"/>
              <a:gd name="T33" fmla="*/ 327 h 2359"/>
              <a:gd name="T34" fmla="*/ 1172 w 2066"/>
              <a:gd name="T35" fmla="*/ 136 h 2359"/>
              <a:gd name="T36" fmla="*/ 1018 w 2066"/>
              <a:gd name="T37" fmla="*/ 75 h 2359"/>
              <a:gd name="T38" fmla="*/ 1013 w 2066"/>
              <a:gd name="T39" fmla="*/ 271 h 2359"/>
              <a:gd name="T40" fmla="*/ 869 w 2066"/>
              <a:gd name="T41" fmla="*/ 262 h 2359"/>
              <a:gd name="T42" fmla="*/ 699 w 2066"/>
              <a:gd name="T43" fmla="*/ 334 h 2359"/>
              <a:gd name="T44" fmla="*/ 667 w 2066"/>
              <a:gd name="T45" fmla="*/ 748 h 2359"/>
              <a:gd name="T46" fmla="*/ 672 w 2066"/>
              <a:gd name="T47" fmla="*/ 643 h 2359"/>
              <a:gd name="T48" fmla="*/ 592 w 2066"/>
              <a:gd name="T49" fmla="*/ 673 h 2359"/>
              <a:gd name="T50" fmla="*/ 510 w 2066"/>
              <a:gd name="T51" fmla="*/ 558 h 2359"/>
              <a:gd name="T52" fmla="*/ 488 w 2066"/>
              <a:gd name="T53" fmla="*/ 531 h 2359"/>
              <a:gd name="T54" fmla="*/ 574 w 2066"/>
              <a:gd name="T55" fmla="*/ 219 h 2359"/>
              <a:gd name="T56" fmla="*/ 411 w 2066"/>
              <a:gd name="T57" fmla="*/ 208 h 2359"/>
              <a:gd name="T58" fmla="*/ 355 w 2066"/>
              <a:gd name="T59" fmla="*/ 426 h 2359"/>
              <a:gd name="T60" fmla="*/ 110 w 2066"/>
              <a:gd name="T61" fmla="*/ 516 h 2359"/>
              <a:gd name="T62" fmla="*/ 383 w 2066"/>
              <a:gd name="T63" fmla="*/ 511 h 2359"/>
              <a:gd name="T64" fmla="*/ 701 w 2066"/>
              <a:gd name="T65" fmla="*/ 929 h 2359"/>
              <a:gd name="T66" fmla="*/ 643 w 2066"/>
              <a:gd name="T67" fmla="*/ 938 h 2359"/>
              <a:gd name="T68" fmla="*/ 263 w 2066"/>
              <a:gd name="T69" fmla="*/ 890 h 2359"/>
              <a:gd name="T70" fmla="*/ 135 w 2066"/>
              <a:gd name="T71" fmla="*/ 1106 h 2359"/>
              <a:gd name="T72" fmla="*/ 437 w 2066"/>
              <a:gd name="T73" fmla="*/ 1727 h 2359"/>
              <a:gd name="T74" fmla="*/ 130 w 2066"/>
              <a:gd name="T75" fmla="*/ 1979 h 2359"/>
              <a:gd name="T76" fmla="*/ 284 w 2066"/>
              <a:gd name="T77" fmla="*/ 1905 h 2359"/>
              <a:gd name="T78" fmla="*/ 477 w 2066"/>
              <a:gd name="T79" fmla="*/ 1839 h 2359"/>
              <a:gd name="T80" fmla="*/ 532 w 2066"/>
              <a:gd name="T81" fmla="*/ 1975 h 2359"/>
              <a:gd name="T82" fmla="*/ 689 w 2066"/>
              <a:gd name="T83" fmla="*/ 2041 h 2359"/>
              <a:gd name="T84" fmla="*/ 844 w 2066"/>
              <a:gd name="T85" fmla="*/ 1912 h 2359"/>
              <a:gd name="T86" fmla="*/ 939 w 2066"/>
              <a:gd name="T87" fmla="*/ 2055 h 2359"/>
              <a:gd name="T88" fmla="*/ 970 w 2066"/>
              <a:gd name="T89" fmla="*/ 2213 h 2359"/>
              <a:gd name="T90" fmla="*/ 1003 w 2066"/>
              <a:gd name="T91" fmla="*/ 1986 h 2359"/>
              <a:gd name="T92" fmla="*/ 1106 w 2066"/>
              <a:gd name="T93" fmla="*/ 2027 h 2359"/>
              <a:gd name="T94" fmla="*/ 1231 w 2066"/>
              <a:gd name="T95" fmla="*/ 2040 h 2359"/>
              <a:gd name="T96" fmla="*/ 1304 w 2066"/>
              <a:gd name="T97" fmla="*/ 1950 h 2359"/>
              <a:gd name="T98" fmla="*/ 1568 w 2066"/>
              <a:gd name="T99" fmla="*/ 2205 h 2359"/>
              <a:gd name="T100" fmla="*/ 1624 w 2066"/>
              <a:gd name="T101" fmla="*/ 2009 h 2359"/>
              <a:gd name="T102" fmla="*/ 1736 w 2066"/>
              <a:gd name="T103" fmla="*/ 1906 h 2359"/>
              <a:gd name="T104" fmla="*/ 1766 w 2066"/>
              <a:gd name="T105" fmla="*/ 1802 h 2359"/>
              <a:gd name="T106" fmla="*/ 1901 w 2066"/>
              <a:gd name="T107" fmla="*/ 1725 h 2359"/>
              <a:gd name="T108" fmla="*/ 691 w 2066"/>
              <a:gd name="T109" fmla="*/ 1772 h 2359"/>
              <a:gd name="T110" fmla="*/ 759 w 2066"/>
              <a:gd name="T111" fmla="*/ 1860 h 2359"/>
              <a:gd name="T112" fmla="*/ 862 w 2066"/>
              <a:gd name="T113" fmla="*/ 1658 h 2359"/>
              <a:gd name="T114" fmla="*/ 1125 w 2066"/>
              <a:gd name="T115" fmla="*/ 1878 h 2359"/>
              <a:gd name="T116" fmla="*/ 1190 w 2066"/>
              <a:gd name="T117" fmla="*/ 1819 h 2359"/>
              <a:gd name="T118" fmla="*/ 1336 w 2066"/>
              <a:gd name="T119" fmla="*/ 1840 h 2359"/>
              <a:gd name="T120" fmla="*/ 1435 w 2066"/>
              <a:gd name="T121" fmla="*/ 1921 h 2359"/>
              <a:gd name="T122" fmla="*/ 1565 w 2066"/>
              <a:gd name="T123" fmla="*/ 1825 h 2359"/>
              <a:gd name="T124" fmla="*/ 1441 w 2066"/>
              <a:gd name="T125" fmla="*/ 1765 h 2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66" h="2359">
                <a:moveTo>
                  <a:pt x="1993" y="1743"/>
                </a:moveTo>
                <a:cubicBezTo>
                  <a:pt x="2019" y="1736"/>
                  <a:pt x="2041" y="1722"/>
                  <a:pt x="2066" y="1712"/>
                </a:cubicBezTo>
                <a:cubicBezTo>
                  <a:pt x="2059" y="1714"/>
                  <a:pt x="2053" y="1717"/>
                  <a:pt x="2047" y="1719"/>
                </a:cubicBezTo>
                <a:cubicBezTo>
                  <a:pt x="2022" y="1729"/>
                  <a:pt x="1995" y="1742"/>
                  <a:pt x="1967" y="1740"/>
                </a:cubicBezTo>
                <a:cubicBezTo>
                  <a:pt x="1936" y="1739"/>
                  <a:pt x="1906" y="1714"/>
                  <a:pt x="1881" y="1698"/>
                </a:cubicBezTo>
                <a:cubicBezTo>
                  <a:pt x="1906" y="1703"/>
                  <a:pt x="1927" y="1702"/>
                  <a:pt x="1950" y="1695"/>
                </a:cubicBezTo>
                <a:cubicBezTo>
                  <a:pt x="1973" y="1687"/>
                  <a:pt x="1993" y="1681"/>
                  <a:pt x="2017" y="1686"/>
                </a:cubicBezTo>
                <a:cubicBezTo>
                  <a:pt x="2004" y="1682"/>
                  <a:pt x="1991" y="1681"/>
                  <a:pt x="1977" y="1684"/>
                </a:cubicBezTo>
                <a:cubicBezTo>
                  <a:pt x="1958" y="1687"/>
                  <a:pt x="1941" y="1695"/>
                  <a:pt x="1922" y="1695"/>
                </a:cubicBezTo>
                <a:cubicBezTo>
                  <a:pt x="1899" y="1695"/>
                  <a:pt x="1877" y="1688"/>
                  <a:pt x="1855" y="1683"/>
                </a:cubicBezTo>
                <a:cubicBezTo>
                  <a:pt x="1796" y="1671"/>
                  <a:pt x="1736" y="1667"/>
                  <a:pt x="1677" y="1656"/>
                </a:cubicBezTo>
                <a:cubicBezTo>
                  <a:pt x="1657" y="1653"/>
                  <a:pt x="1636" y="1652"/>
                  <a:pt x="1616" y="1648"/>
                </a:cubicBezTo>
                <a:cubicBezTo>
                  <a:pt x="1589" y="1644"/>
                  <a:pt x="1562" y="1632"/>
                  <a:pt x="1536" y="1624"/>
                </a:cubicBezTo>
                <a:cubicBezTo>
                  <a:pt x="1478" y="1606"/>
                  <a:pt x="1420" y="1588"/>
                  <a:pt x="1360" y="1576"/>
                </a:cubicBezTo>
                <a:cubicBezTo>
                  <a:pt x="1326" y="1570"/>
                  <a:pt x="1221" y="1558"/>
                  <a:pt x="1193" y="1475"/>
                </a:cubicBezTo>
                <a:cubicBezTo>
                  <a:pt x="1177" y="1429"/>
                  <a:pt x="1149" y="1415"/>
                  <a:pt x="1137" y="1387"/>
                </a:cubicBezTo>
                <a:cubicBezTo>
                  <a:pt x="1125" y="1360"/>
                  <a:pt x="1130" y="1284"/>
                  <a:pt x="1125" y="1254"/>
                </a:cubicBezTo>
                <a:cubicBezTo>
                  <a:pt x="1122" y="1233"/>
                  <a:pt x="1123" y="1212"/>
                  <a:pt x="1122" y="1191"/>
                </a:cubicBezTo>
                <a:cubicBezTo>
                  <a:pt x="1122" y="1163"/>
                  <a:pt x="1120" y="1126"/>
                  <a:pt x="1136" y="1102"/>
                </a:cubicBezTo>
                <a:cubicBezTo>
                  <a:pt x="1145" y="1087"/>
                  <a:pt x="1164" y="1075"/>
                  <a:pt x="1177" y="1063"/>
                </a:cubicBezTo>
                <a:cubicBezTo>
                  <a:pt x="1190" y="1052"/>
                  <a:pt x="1202" y="1040"/>
                  <a:pt x="1214" y="1027"/>
                </a:cubicBezTo>
                <a:cubicBezTo>
                  <a:pt x="1224" y="1017"/>
                  <a:pt x="1229" y="1002"/>
                  <a:pt x="1232" y="988"/>
                </a:cubicBezTo>
                <a:cubicBezTo>
                  <a:pt x="1233" y="979"/>
                  <a:pt x="1233" y="970"/>
                  <a:pt x="1234" y="961"/>
                </a:cubicBezTo>
                <a:cubicBezTo>
                  <a:pt x="1245" y="957"/>
                  <a:pt x="1258" y="953"/>
                  <a:pt x="1271" y="954"/>
                </a:cubicBezTo>
                <a:cubicBezTo>
                  <a:pt x="1294" y="955"/>
                  <a:pt x="1316" y="966"/>
                  <a:pt x="1339" y="968"/>
                </a:cubicBezTo>
                <a:cubicBezTo>
                  <a:pt x="1351" y="970"/>
                  <a:pt x="1362" y="971"/>
                  <a:pt x="1374" y="971"/>
                </a:cubicBezTo>
                <a:cubicBezTo>
                  <a:pt x="1453" y="975"/>
                  <a:pt x="1529" y="972"/>
                  <a:pt x="1605" y="947"/>
                </a:cubicBezTo>
                <a:cubicBezTo>
                  <a:pt x="1540" y="963"/>
                  <a:pt x="1476" y="966"/>
                  <a:pt x="1409" y="959"/>
                </a:cubicBezTo>
                <a:cubicBezTo>
                  <a:pt x="1420" y="950"/>
                  <a:pt x="1429" y="939"/>
                  <a:pt x="1437" y="927"/>
                </a:cubicBezTo>
                <a:cubicBezTo>
                  <a:pt x="1441" y="922"/>
                  <a:pt x="1466" y="929"/>
                  <a:pt x="1473" y="929"/>
                </a:cubicBezTo>
                <a:cubicBezTo>
                  <a:pt x="1500" y="931"/>
                  <a:pt x="1524" y="926"/>
                  <a:pt x="1547" y="911"/>
                </a:cubicBezTo>
                <a:cubicBezTo>
                  <a:pt x="1513" y="930"/>
                  <a:pt x="1480" y="926"/>
                  <a:pt x="1443" y="918"/>
                </a:cubicBezTo>
                <a:cubicBezTo>
                  <a:pt x="1471" y="881"/>
                  <a:pt x="1513" y="882"/>
                  <a:pt x="1555" y="878"/>
                </a:cubicBezTo>
                <a:cubicBezTo>
                  <a:pt x="1526" y="879"/>
                  <a:pt x="1489" y="873"/>
                  <a:pt x="1463" y="890"/>
                </a:cubicBezTo>
                <a:cubicBezTo>
                  <a:pt x="1442" y="904"/>
                  <a:pt x="1429" y="925"/>
                  <a:pt x="1411" y="943"/>
                </a:cubicBezTo>
                <a:cubicBezTo>
                  <a:pt x="1406" y="947"/>
                  <a:pt x="1401" y="952"/>
                  <a:pt x="1395" y="955"/>
                </a:cubicBezTo>
                <a:cubicBezTo>
                  <a:pt x="1389" y="959"/>
                  <a:pt x="1383" y="957"/>
                  <a:pt x="1376" y="956"/>
                </a:cubicBezTo>
                <a:cubicBezTo>
                  <a:pt x="1359" y="954"/>
                  <a:pt x="1342" y="951"/>
                  <a:pt x="1326" y="947"/>
                </a:cubicBezTo>
                <a:cubicBezTo>
                  <a:pt x="1311" y="943"/>
                  <a:pt x="1297" y="936"/>
                  <a:pt x="1282" y="933"/>
                </a:cubicBezTo>
                <a:cubicBezTo>
                  <a:pt x="1266" y="930"/>
                  <a:pt x="1250" y="931"/>
                  <a:pt x="1234" y="934"/>
                </a:cubicBezTo>
                <a:cubicBezTo>
                  <a:pt x="1249" y="916"/>
                  <a:pt x="1256" y="879"/>
                  <a:pt x="1282" y="872"/>
                </a:cubicBezTo>
                <a:cubicBezTo>
                  <a:pt x="1291" y="870"/>
                  <a:pt x="1302" y="870"/>
                  <a:pt x="1311" y="870"/>
                </a:cubicBezTo>
                <a:cubicBezTo>
                  <a:pt x="1330" y="870"/>
                  <a:pt x="1349" y="868"/>
                  <a:pt x="1367" y="864"/>
                </a:cubicBezTo>
                <a:cubicBezTo>
                  <a:pt x="1404" y="855"/>
                  <a:pt x="1433" y="836"/>
                  <a:pt x="1460" y="811"/>
                </a:cubicBezTo>
                <a:cubicBezTo>
                  <a:pt x="1487" y="786"/>
                  <a:pt x="1513" y="762"/>
                  <a:pt x="1549" y="751"/>
                </a:cubicBezTo>
                <a:cubicBezTo>
                  <a:pt x="1568" y="745"/>
                  <a:pt x="1587" y="743"/>
                  <a:pt x="1606" y="743"/>
                </a:cubicBezTo>
                <a:cubicBezTo>
                  <a:pt x="1619" y="742"/>
                  <a:pt x="1647" y="739"/>
                  <a:pt x="1656" y="750"/>
                </a:cubicBezTo>
                <a:cubicBezTo>
                  <a:pt x="1667" y="762"/>
                  <a:pt x="1673" y="779"/>
                  <a:pt x="1681" y="793"/>
                </a:cubicBezTo>
                <a:cubicBezTo>
                  <a:pt x="1688" y="805"/>
                  <a:pt x="1697" y="814"/>
                  <a:pt x="1708" y="822"/>
                </a:cubicBezTo>
                <a:cubicBezTo>
                  <a:pt x="1708" y="855"/>
                  <a:pt x="1713" y="886"/>
                  <a:pt x="1748" y="898"/>
                </a:cubicBezTo>
                <a:cubicBezTo>
                  <a:pt x="1777" y="909"/>
                  <a:pt x="1810" y="905"/>
                  <a:pt x="1840" y="901"/>
                </a:cubicBezTo>
                <a:cubicBezTo>
                  <a:pt x="1814" y="902"/>
                  <a:pt x="1787" y="904"/>
                  <a:pt x="1762" y="896"/>
                </a:cubicBezTo>
                <a:cubicBezTo>
                  <a:pt x="1748" y="893"/>
                  <a:pt x="1734" y="885"/>
                  <a:pt x="1726" y="873"/>
                </a:cubicBezTo>
                <a:cubicBezTo>
                  <a:pt x="1718" y="860"/>
                  <a:pt x="1719" y="844"/>
                  <a:pt x="1719" y="830"/>
                </a:cubicBezTo>
                <a:cubicBezTo>
                  <a:pt x="1762" y="856"/>
                  <a:pt x="1812" y="846"/>
                  <a:pt x="1856" y="830"/>
                </a:cubicBezTo>
                <a:cubicBezTo>
                  <a:pt x="1817" y="842"/>
                  <a:pt x="1774" y="849"/>
                  <a:pt x="1735" y="829"/>
                </a:cubicBezTo>
                <a:cubicBezTo>
                  <a:pt x="1724" y="823"/>
                  <a:pt x="1713" y="814"/>
                  <a:pt x="1704" y="805"/>
                </a:cubicBezTo>
                <a:cubicBezTo>
                  <a:pt x="1690" y="790"/>
                  <a:pt x="1685" y="767"/>
                  <a:pt x="1675" y="749"/>
                </a:cubicBezTo>
                <a:cubicBezTo>
                  <a:pt x="1727" y="758"/>
                  <a:pt x="1778" y="778"/>
                  <a:pt x="1830" y="787"/>
                </a:cubicBezTo>
                <a:cubicBezTo>
                  <a:pt x="1884" y="796"/>
                  <a:pt x="1937" y="787"/>
                  <a:pt x="1990" y="778"/>
                </a:cubicBezTo>
                <a:cubicBezTo>
                  <a:pt x="1989" y="781"/>
                  <a:pt x="1986" y="788"/>
                  <a:pt x="1988" y="795"/>
                </a:cubicBezTo>
                <a:cubicBezTo>
                  <a:pt x="1990" y="804"/>
                  <a:pt x="2000" y="809"/>
                  <a:pt x="2000" y="809"/>
                </a:cubicBezTo>
                <a:cubicBezTo>
                  <a:pt x="2000" y="809"/>
                  <a:pt x="2005" y="800"/>
                  <a:pt x="2003" y="791"/>
                </a:cubicBezTo>
                <a:cubicBezTo>
                  <a:pt x="2000" y="782"/>
                  <a:pt x="1991" y="777"/>
                  <a:pt x="1991" y="777"/>
                </a:cubicBezTo>
                <a:cubicBezTo>
                  <a:pt x="1991" y="777"/>
                  <a:pt x="1991" y="778"/>
                  <a:pt x="1990" y="778"/>
                </a:cubicBezTo>
                <a:cubicBezTo>
                  <a:pt x="1944" y="783"/>
                  <a:pt x="1896" y="789"/>
                  <a:pt x="1849" y="780"/>
                </a:cubicBezTo>
                <a:cubicBezTo>
                  <a:pt x="1800" y="770"/>
                  <a:pt x="1753" y="749"/>
                  <a:pt x="1705" y="735"/>
                </a:cubicBezTo>
                <a:cubicBezTo>
                  <a:pt x="1726" y="737"/>
                  <a:pt x="1747" y="726"/>
                  <a:pt x="1765" y="716"/>
                </a:cubicBezTo>
                <a:cubicBezTo>
                  <a:pt x="1769" y="713"/>
                  <a:pt x="1785" y="701"/>
                  <a:pt x="1789" y="704"/>
                </a:cubicBezTo>
                <a:cubicBezTo>
                  <a:pt x="1797" y="709"/>
                  <a:pt x="1807" y="711"/>
                  <a:pt x="1816" y="713"/>
                </a:cubicBezTo>
                <a:cubicBezTo>
                  <a:pt x="1855" y="719"/>
                  <a:pt x="1897" y="710"/>
                  <a:pt x="1933" y="696"/>
                </a:cubicBezTo>
                <a:cubicBezTo>
                  <a:pt x="1937" y="697"/>
                  <a:pt x="1942" y="697"/>
                  <a:pt x="1947" y="695"/>
                </a:cubicBezTo>
                <a:cubicBezTo>
                  <a:pt x="1956" y="691"/>
                  <a:pt x="1960" y="681"/>
                  <a:pt x="1960" y="681"/>
                </a:cubicBezTo>
                <a:cubicBezTo>
                  <a:pt x="1960" y="681"/>
                  <a:pt x="1949" y="677"/>
                  <a:pt x="1941" y="681"/>
                </a:cubicBezTo>
                <a:cubicBezTo>
                  <a:pt x="1932" y="685"/>
                  <a:pt x="1928" y="695"/>
                  <a:pt x="1928" y="695"/>
                </a:cubicBezTo>
                <a:cubicBezTo>
                  <a:pt x="1928" y="695"/>
                  <a:pt x="1930" y="696"/>
                  <a:pt x="1933" y="696"/>
                </a:cubicBezTo>
                <a:cubicBezTo>
                  <a:pt x="1913" y="702"/>
                  <a:pt x="1892" y="706"/>
                  <a:pt x="1870" y="708"/>
                </a:cubicBezTo>
                <a:cubicBezTo>
                  <a:pt x="1846" y="709"/>
                  <a:pt x="1818" y="709"/>
                  <a:pt x="1797" y="697"/>
                </a:cubicBezTo>
                <a:cubicBezTo>
                  <a:pt x="1863" y="667"/>
                  <a:pt x="1936" y="671"/>
                  <a:pt x="2005" y="657"/>
                </a:cubicBezTo>
                <a:cubicBezTo>
                  <a:pt x="1935" y="667"/>
                  <a:pt x="1862" y="657"/>
                  <a:pt x="1794" y="683"/>
                </a:cubicBezTo>
                <a:cubicBezTo>
                  <a:pt x="1808" y="666"/>
                  <a:pt x="1829" y="654"/>
                  <a:pt x="1847" y="644"/>
                </a:cubicBezTo>
                <a:cubicBezTo>
                  <a:pt x="1870" y="631"/>
                  <a:pt x="1895" y="622"/>
                  <a:pt x="1921" y="615"/>
                </a:cubicBezTo>
                <a:cubicBezTo>
                  <a:pt x="1888" y="621"/>
                  <a:pt x="1857" y="632"/>
                  <a:pt x="1828" y="648"/>
                </a:cubicBezTo>
                <a:cubicBezTo>
                  <a:pt x="1816" y="654"/>
                  <a:pt x="1804" y="661"/>
                  <a:pt x="1793" y="670"/>
                </a:cubicBezTo>
                <a:cubicBezTo>
                  <a:pt x="1788" y="672"/>
                  <a:pt x="1784" y="679"/>
                  <a:pt x="1781" y="683"/>
                </a:cubicBezTo>
                <a:cubicBezTo>
                  <a:pt x="1779" y="686"/>
                  <a:pt x="1777" y="688"/>
                  <a:pt x="1775" y="691"/>
                </a:cubicBezTo>
                <a:cubicBezTo>
                  <a:pt x="1770" y="694"/>
                  <a:pt x="1765" y="697"/>
                  <a:pt x="1759" y="700"/>
                </a:cubicBezTo>
                <a:cubicBezTo>
                  <a:pt x="1728" y="715"/>
                  <a:pt x="1692" y="721"/>
                  <a:pt x="1657" y="720"/>
                </a:cubicBezTo>
                <a:cubicBezTo>
                  <a:pt x="1628" y="719"/>
                  <a:pt x="1601" y="714"/>
                  <a:pt x="1572" y="716"/>
                </a:cubicBezTo>
                <a:cubicBezTo>
                  <a:pt x="1533" y="719"/>
                  <a:pt x="1498" y="733"/>
                  <a:pt x="1467" y="756"/>
                </a:cubicBezTo>
                <a:cubicBezTo>
                  <a:pt x="1436" y="779"/>
                  <a:pt x="1408" y="809"/>
                  <a:pt x="1368" y="818"/>
                </a:cubicBezTo>
                <a:cubicBezTo>
                  <a:pt x="1349" y="822"/>
                  <a:pt x="1331" y="822"/>
                  <a:pt x="1312" y="821"/>
                </a:cubicBezTo>
                <a:cubicBezTo>
                  <a:pt x="1299" y="820"/>
                  <a:pt x="1285" y="819"/>
                  <a:pt x="1272" y="822"/>
                </a:cubicBezTo>
                <a:cubicBezTo>
                  <a:pt x="1245" y="827"/>
                  <a:pt x="1222" y="848"/>
                  <a:pt x="1207" y="871"/>
                </a:cubicBezTo>
                <a:cubicBezTo>
                  <a:pt x="1197" y="888"/>
                  <a:pt x="1188" y="907"/>
                  <a:pt x="1179" y="925"/>
                </a:cubicBezTo>
                <a:cubicBezTo>
                  <a:pt x="1170" y="944"/>
                  <a:pt x="1161" y="963"/>
                  <a:pt x="1153" y="982"/>
                </a:cubicBezTo>
                <a:cubicBezTo>
                  <a:pt x="1147" y="944"/>
                  <a:pt x="1158" y="901"/>
                  <a:pt x="1171" y="866"/>
                </a:cubicBezTo>
                <a:cubicBezTo>
                  <a:pt x="1176" y="850"/>
                  <a:pt x="1181" y="834"/>
                  <a:pt x="1194" y="823"/>
                </a:cubicBezTo>
                <a:cubicBezTo>
                  <a:pt x="1206" y="813"/>
                  <a:pt x="1221" y="808"/>
                  <a:pt x="1236" y="803"/>
                </a:cubicBezTo>
                <a:cubicBezTo>
                  <a:pt x="1254" y="796"/>
                  <a:pt x="1272" y="791"/>
                  <a:pt x="1289" y="782"/>
                </a:cubicBezTo>
                <a:cubicBezTo>
                  <a:pt x="1306" y="774"/>
                  <a:pt x="1319" y="762"/>
                  <a:pt x="1332" y="749"/>
                </a:cubicBezTo>
                <a:cubicBezTo>
                  <a:pt x="1351" y="730"/>
                  <a:pt x="1367" y="708"/>
                  <a:pt x="1385" y="687"/>
                </a:cubicBezTo>
                <a:cubicBezTo>
                  <a:pt x="1407" y="661"/>
                  <a:pt x="1451" y="668"/>
                  <a:pt x="1482" y="668"/>
                </a:cubicBezTo>
                <a:cubicBezTo>
                  <a:pt x="1506" y="668"/>
                  <a:pt x="1529" y="663"/>
                  <a:pt x="1550" y="653"/>
                </a:cubicBezTo>
                <a:cubicBezTo>
                  <a:pt x="1561" y="647"/>
                  <a:pt x="1570" y="640"/>
                  <a:pt x="1581" y="633"/>
                </a:cubicBezTo>
                <a:cubicBezTo>
                  <a:pt x="1595" y="625"/>
                  <a:pt x="1609" y="616"/>
                  <a:pt x="1622" y="605"/>
                </a:cubicBezTo>
                <a:cubicBezTo>
                  <a:pt x="1636" y="593"/>
                  <a:pt x="1649" y="578"/>
                  <a:pt x="1667" y="571"/>
                </a:cubicBezTo>
                <a:cubicBezTo>
                  <a:pt x="1670" y="570"/>
                  <a:pt x="1680" y="574"/>
                  <a:pt x="1684" y="575"/>
                </a:cubicBezTo>
                <a:cubicBezTo>
                  <a:pt x="1693" y="575"/>
                  <a:pt x="1702" y="575"/>
                  <a:pt x="1711" y="574"/>
                </a:cubicBezTo>
                <a:cubicBezTo>
                  <a:pt x="1747" y="571"/>
                  <a:pt x="1780" y="563"/>
                  <a:pt x="1814" y="553"/>
                </a:cubicBezTo>
                <a:cubicBezTo>
                  <a:pt x="1793" y="558"/>
                  <a:pt x="1773" y="563"/>
                  <a:pt x="1751" y="565"/>
                </a:cubicBezTo>
                <a:cubicBezTo>
                  <a:pt x="1728" y="567"/>
                  <a:pt x="1698" y="572"/>
                  <a:pt x="1675" y="564"/>
                </a:cubicBezTo>
                <a:cubicBezTo>
                  <a:pt x="1711" y="542"/>
                  <a:pt x="1753" y="525"/>
                  <a:pt x="1796" y="531"/>
                </a:cubicBezTo>
                <a:cubicBezTo>
                  <a:pt x="1752" y="522"/>
                  <a:pt x="1706" y="538"/>
                  <a:pt x="1667" y="558"/>
                </a:cubicBezTo>
                <a:cubicBezTo>
                  <a:pt x="1671" y="529"/>
                  <a:pt x="1702" y="511"/>
                  <a:pt x="1726" y="500"/>
                </a:cubicBezTo>
                <a:cubicBezTo>
                  <a:pt x="1748" y="489"/>
                  <a:pt x="1772" y="481"/>
                  <a:pt x="1796" y="478"/>
                </a:cubicBezTo>
                <a:cubicBezTo>
                  <a:pt x="1753" y="481"/>
                  <a:pt x="1699" y="497"/>
                  <a:pt x="1670" y="530"/>
                </a:cubicBezTo>
                <a:cubicBezTo>
                  <a:pt x="1663" y="539"/>
                  <a:pt x="1657" y="549"/>
                  <a:pt x="1656" y="561"/>
                </a:cubicBezTo>
                <a:cubicBezTo>
                  <a:pt x="1655" y="569"/>
                  <a:pt x="1635" y="578"/>
                  <a:pt x="1628" y="583"/>
                </a:cubicBezTo>
                <a:cubicBezTo>
                  <a:pt x="1611" y="597"/>
                  <a:pt x="1593" y="610"/>
                  <a:pt x="1573" y="619"/>
                </a:cubicBezTo>
                <a:cubicBezTo>
                  <a:pt x="1590" y="593"/>
                  <a:pt x="1603" y="563"/>
                  <a:pt x="1612" y="534"/>
                </a:cubicBezTo>
                <a:cubicBezTo>
                  <a:pt x="1622" y="499"/>
                  <a:pt x="1631" y="464"/>
                  <a:pt x="1667" y="450"/>
                </a:cubicBezTo>
                <a:cubicBezTo>
                  <a:pt x="1701" y="437"/>
                  <a:pt x="1740" y="435"/>
                  <a:pt x="1761" y="402"/>
                </a:cubicBezTo>
                <a:cubicBezTo>
                  <a:pt x="1777" y="375"/>
                  <a:pt x="1773" y="340"/>
                  <a:pt x="1794" y="315"/>
                </a:cubicBezTo>
                <a:cubicBezTo>
                  <a:pt x="1772" y="338"/>
                  <a:pt x="1773" y="374"/>
                  <a:pt x="1755" y="399"/>
                </a:cubicBezTo>
                <a:cubicBezTo>
                  <a:pt x="1732" y="430"/>
                  <a:pt x="1691" y="428"/>
                  <a:pt x="1658" y="440"/>
                </a:cubicBezTo>
                <a:cubicBezTo>
                  <a:pt x="1620" y="453"/>
                  <a:pt x="1607" y="488"/>
                  <a:pt x="1594" y="523"/>
                </a:cubicBezTo>
                <a:cubicBezTo>
                  <a:pt x="1583" y="553"/>
                  <a:pt x="1568" y="583"/>
                  <a:pt x="1548" y="608"/>
                </a:cubicBezTo>
                <a:cubicBezTo>
                  <a:pt x="1538" y="620"/>
                  <a:pt x="1525" y="632"/>
                  <a:pt x="1510" y="635"/>
                </a:cubicBezTo>
                <a:cubicBezTo>
                  <a:pt x="1501" y="636"/>
                  <a:pt x="1492" y="635"/>
                  <a:pt x="1484" y="635"/>
                </a:cubicBezTo>
                <a:cubicBezTo>
                  <a:pt x="1448" y="633"/>
                  <a:pt x="1405" y="625"/>
                  <a:pt x="1372" y="645"/>
                </a:cubicBezTo>
                <a:cubicBezTo>
                  <a:pt x="1348" y="660"/>
                  <a:pt x="1331" y="687"/>
                  <a:pt x="1310" y="707"/>
                </a:cubicBezTo>
                <a:cubicBezTo>
                  <a:pt x="1297" y="718"/>
                  <a:pt x="1284" y="731"/>
                  <a:pt x="1268" y="738"/>
                </a:cubicBezTo>
                <a:cubicBezTo>
                  <a:pt x="1251" y="745"/>
                  <a:pt x="1233" y="748"/>
                  <a:pt x="1216" y="753"/>
                </a:cubicBezTo>
                <a:cubicBezTo>
                  <a:pt x="1196" y="758"/>
                  <a:pt x="1177" y="765"/>
                  <a:pt x="1160" y="778"/>
                </a:cubicBezTo>
                <a:cubicBezTo>
                  <a:pt x="1177" y="739"/>
                  <a:pt x="1222" y="731"/>
                  <a:pt x="1252" y="705"/>
                </a:cubicBezTo>
                <a:cubicBezTo>
                  <a:pt x="1270" y="690"/>
                  <a:pt x="1283" y="671"/>
                  <a:pt x="1291" y="648"/>
                </a:cubicBezTo>
                <a:cubicBezTo>
                  <a:pt x="1298" y="629"/>
                  <a:pt x="1299" y="609"/>
                  <a:pt x="1304" y="589"/>
                </a:cubicBezTo>
                <a:cubicBezTo>
                  <a:pt x="1309" y="568"/>
                  <a:pt x="1324" y="550"/>
                  <a:pt x="1339" y="536"/>
                </a:cubicBezTo>
                <a:cubicBezTo>
                  <a:pt x="1353" y="522"/>
                  <a:pt x="1387" y="533"/>
                  <a:pt x="1405" y="536"/>
                </a:cubicBezTo>
                <a:cubicBezTo>
                  <a:pt x="1410" y="536"/>
                  <a:pt x="1415" y="537"/>
                  <a:pt x="1420" y="538"/>
                </a:cubicBezTo>
                <a:cubicBezTo>
                  <a:pt x="1424" y="541"/>
                  <a:pt x="1428" y="545"/>
                  <a:pt x="1432" y="549"/>
                </a:cubicBezTo>
                <a:cubicBezTo>
                  <a:pt x="1441" y="556"/>
                  <a:pt x="1451" y="561"/>
                  <a:pt x="1463" y="559"/>
                </a:cubicBezTo>
                <a:cubicBezTo>
                  <a:pt x="1476" y="557"/>
                  <a:pt x="1488" y="550"/>
                  <a:pt x="1499" y="545"/>
                </a:cubicBezTo>
                <a:cubicBezTo>
                  <a:pt x="1510" y="540"/>
                  <a:pt x="1520" y="535"/>
                  <a:pt x="1531" y="530"/>
                </a:cubicBezTo>
                <a:cubicBezTo>
                  <a:pt x="1515" y="537"/>
                  <a:pt x="1498" y="543"/>
                  <a:pt x="1482" y="549"/>
                </a:cubicBezTo>
                <a:cubicBezTo>
                  <a:pt x="1461" y="557"/>
                  <a:pt x="1447" y="554"/>
                  <a:pt x="1432" y="538"/>
                </a:cubicBezTo>
                <a:cubicBezTo>
                  <a:pt x="1487" y="538"/>
                  <a:pt x="1528" y="501"/>
                  <a:pt x="1569" y="468"/>
                </a:cubicBezTo>
                <a:cubicBezTo>
                  <a:pt x="1542" y="487"/>
                  <a:pt x="1515" y="508"/>
                  <a:pt x="1484" y="520"/>
                </a:cubicBezTo>
                <a:cubicBezTo>
                  <a:pt x="1443" y="536"/>
                  <a:pt x="1406" y="521"/>
                  <a:pt x="1365" y="515"/>
                </a:cubicBezTo>
                <a:cubicBezTo>
                  <a:pt x="1396" y="495"/>
                  <a:pt x="1430" y="480"/>
                  <a:pt x="1464" y="465"/>
                </a:cubicBezTo>
                <a:cubicBezTo>
                  <a:pt x="1490" y="454"/>
                  <a:pt x="1508" y="439"/>
                  <a:pt x="1522" y="415"/>
                </a:cubicBezTo>
                <a:cubicBezTo>
                  <a:pt x="1530" y="400"/>
                  <a:pt x="1533" y="384"/>
                  <a:pt x="1553" y="387"/>
                </a:cubicBezTo>
                <a:cubicBezTo>
                  <a:pt x="1568" y="388"/>
                  <a:pt x="1581" y="394"/>
                  <a:pt x="1596" y="394"/>
                </a:cubicBezTo>
                <a:cubicBezTo>
                  <a:pt x="1624" y="395"/>
                  <a:pt x="1648" y="383"/>
                  <a:pt x="1670" y="367"/>
                </a:cubicBezTo>
                <a:cubicBezTo>
                  <a:pt x="1652" y="378"/>
                  <a:pt x="1632" y="388"/>
                  <a:pt x="1610" y="390"/>
                </a:cubicBezTo>
                <a:cubicBezTo>
                  <a:pt x="1588" y="391"/>
                  <a:pt x="1569" y="378"/>
                  <a:pt x="1547" y="378"/>
                </a:cubicBezTo>
                <a:cubicBezTo>
                  <a:pt x="1559" y="368"/>
                  <a:pt x="1574" y="365"/>
                  <a:pt x="1588" y="362"/>
                </a:cubicBezTo>
                <a:cubicBezTo>
                  <a:pt x="1607" y="357"/>
                  <a:pt x="1626" y="351"/>
                  <a:pt x="1644" y="344"/>
                </a:cubicBezTo>
                <a:cubicBezTo>
                  <a:pt x="1676" y="332"/>
                  <a:pt x="1708" y="315"/>
                  <a:pt x="1728" y="287"/>
                </a:cubicBezTo>
                <a:cubicBezTo>
                  <a:pt x="1705" y="314"/>
                  <a:pt x="1670" y="328"/>
                  <a:pt x="1637" y="338"/>
                </a:cubicBezTo>
                <a:cubicBezTo>
                  <a:pt x="1620" y="342"/>
                  <a:pt x="1603" y="346"/>
                  <a:pt x="1586" y="349"/>
                </a:cubicBezTo>
                <a:cubicBezTo>
                  <a:pt x="1568" y="351"/>
                  <a:pt x="1550" y="354"/>
                  <a:pt x="1536" y="365"/>
                </a:cubicBezTo>
                <a:cubicBezTo>
                  <a:pt x="1540" y="343"/>
                  <a:pt x="1542" y="319"/>
                  <a:pt x="1558" y="304"/>
                </a:cubicBezTo>
                <a:cubicBezTo>
                  <a:pt x="1579" y="285"/>
                  <a:pt x="1610" y="282"/>
                  <a:pt x="1636" y="280"/>
                </a:cubicBezTo>
                <a:cubicBezTo>
                  <a:pt x="1612" y="280"/>
                  <a:pt x="1587" y="281"/>
                  <a:pt x="1565" y="292"/>
                </a:cubicBezTo>
                <a:cubicBezTo>
                  <a:pt x="1544" y="304"/>
                  <a:pt x="1537" y="322"/>
                  <a:pt x="1531" y="344"/>
                </a:cubicBezTo>
                <a:cubicBezTo>
                  <a:pt x="1528" y="355"/>
                  <a:pt x="1525" y="367"/>
                  <a:pt x="1522" y="378"/>
                </a:cubicBezTo>
                <a:cubicBezTo>
                  <a:pt x="1519" y="389"/>
                  <a:pt x="1514" y="397"/>
                  <a:pt x="1508" y="407"/>
                </a:cubicBezTo>
                <a:cubicBezTo>
                  <a:pt x="1496" y="424"/>
                  <a:pt x="1484" y="435"/>
                  <a:pt x="1465" y="442"/>
                </a:cubicBezTo>
                <a:cubicBezTo>
                  <a:pt x="1399" y="468"/>
                  <a:pt x="1325" y="489"/>
                  <a:pt x="1283" y="550"/>
                </a:cubicBezTo>
                <a:cubicBezTo>
                  <a:pt x="1280" y="535"/>
                  <a:pt x="1275" y="520"/>
                  <a:pt x="1270" y="505"/>
                </a:cubicBezTo>
                <a:cubicBezTo>
                  <a:pt x="1264" y="489"/>
                  <a:pt x="1257" y="475"/>
                  <a:pt x="1260" y="457"/>
                </a:cubicBezTo>
                <a:cubicBezTo>
                  <a:pt x="1262" y="442"/>
                  <a:pt x="1272" y="429"/>
                  <a:pt x="1286" y="423"/>
                </a:cubicBezTo>
                <a:cubicBezTo>
                  <a:pt x="1301" y="416"/>
                  <a:pt x="1319" y="416"/>
                  <a:pt x="1334" y="410"/>
                </a:cubicBezTo>
                <a:cubicBezTo>
                  <a:pt x="1341" y="407"/>
                  <a:pt x="1347" y="403"/>
                  <a:pt x="1352" y="398"/>
                </a:cubicBezTo>
                <a:cubicBezTo>
                  <a:pt x="1354" y="395"/>
                  <a:pt x="1359" y="385"/>
                  <a:pt x="1363" y="386"/>
                </a:cubicBezTo>
                <a:cubicBezTo>
                  <a:pt x="1378" y="389"/>
                  <a:pt x="1397" y="376"/>
                  <a:pt x="1408" y="367"/>
                </a:cubicBezTo>
                <a:cubicBezTo>
                  <a:pt x="1429" y="348"/>
                  <a:pt x="1436" y="307"/>
                  <a:pt x="1472" y="314"/>
                </a:cubicBezTo>
                <a:cubicBezTo>
                  <a:pt x="1450" y="308"/>
                  <a:pt x="1435" y="324"/>
                  <a:pt x="1422" y="340"/>
                </a:cubicBezTo>
                <a:cubicBezTo>
                  <a:pt x="1410" y="357"/>
                  <a:pt x="1389" y="382"/>
                  <a:pt x="1365" y="377"/>
                </a:cubicBezTo>
                <a:cubicBezTo>
                  <a:pt x="1379" y="353"/>
                  <a:pt x="1390" y="327"/>
                  <a:pt x="1416" y="315"/>
                </a:cubicBezTo>
                <a:cubicBezTo>
                  <a:pt x="1382" y="329"/>
                  <a:pt x="1372" y="365"/>
                  <a:pt x="1349" y="390"/>
                </a:cubicBezTo>
                <a:cubicBezTo>
                  <a:pt x="1335" y="405"/>
                  <a:pt x="1316" y="404"/>
                  <a:pt x="1298" y="408"/>
                </a:cubicBezTo>
                <a:cubicBezTo>
                  <a:pt x="1278" y="411"/>
                  <a:pt x="1260" y="421"/>
                  <a:pt x="1251" y="439"/>
                </a:cubicBezTo>
                <a:cubicBezTo>
                  <a:pt x="1251" y="437"/>
                  <a:pt x="1250" y="426"/>
                  <a:pt x="1250" y="426"/>
                </a:cubicBezTo>
                <a:cubicBezTo>
                  <a:pt x="1250" y="374"/>
                  <a:pt x="1282" y="326"/>
                  <a:pt x="1320" y="290"/>
                </a:cubicBezTo>
                <a:cubicBezTo>
                  <a:pt x="1324" y="290"/>
                  <a:pt x="1326" y="289"/>
                  <a:pt x="1326" y="289"/>
                </a:cubicBezTo>
                <a:cubicBezTo>
                  <a:pt x="1326" y="289"/>
                  <a:pt x="1326" y="288"/>
                  <a:pt x="1325" y="286"/>
                </a:cubicBezTo>
                <a:cubicBezTo>
                  <a:pt x="1328" y="283"/>
                  <a:pt x="1331" y="281"/>
                  <a:pt x="1334" y="278"/>
                </a:cubicBezTo>
                <a:cubicBezTo>
                  <a:pt x="1331" y="280"/>
                  <a:pt x="1328" y="283"/>
                  <a:pt x="1324" y="285"/>
                </a:cubicBezTo>
                <a:cubicBezTo>
                  <a:pt x="1322" y="282"/>
                  <a:pt x="1318" y="276"/>
                  <a:pt x="1311" y="273"/>
                </a:cubicBezTo>
                <a:cubicBezTo>
                  <a:pt x="1301" y="269"/>
                  <a:pt x="1290" y="274"/>
                  <a:pt x="1290" y="274"/>
                </a:cubicBezTo>
                <a:cubicBezTo>
                  <a:pt x="1290" y="274"/>
                  <a:pt x="1294" y="285"/>
                  <a:pt x="1304" y="289"/>
                </a:cubicBezTo>
                <a:cubicBezTo>
                  <a:pt x="1309" y="291"/>
                  <a:pt x="1314" y="291"/>
                  <a:pt x="1318" y="291"/>
                </a:cubicBezTo>
                <a:cubicBezTo>
                  <a:pt x="1296" y="308"/>
                  <a:pt x="1278" y="329"/>
                  <a:pt x="1263" y="352"/>
                </a:cubicBezTo>
                <a:cubicBezTo>
                  <a:pt x="1252" y="339"/>
                  <a:pt x="1254" y="315"/>
                  <a:pt x="1260" y="300"/>
                </a:cubicBezTo>
                <a:cubicBezTo>
                  <a:pt x="1266" y="285"/>
                  <a:pt x="1279" y="275"/>
                  <a:pt x="1292" y="266"/>
                </a:cubicBezTo>
                <a:cubicBezTo>
                  <a:pt x="1267" y="281"/>
                  <a:pt x="1250" y="301"/>
                  <a:pt x="1251" y="332"/>
                </a:cubicBezTo>
                <a:cubicBezTo>
                  <a:pt x="1251" y="338"/>
                  <a:pt x="1252" y="345"/>
                  <a:pt x="1254" y="350"/>
                </a:cubicBezTo>
                <a:cubicBezTo>
                  <a:pt x="1258" y="359"/>
                  <a:pt x="1259" y="357"/>
                  <a:pt x="1255" y="367"/>
                </a:cubicBezTo>
                <a:cubicBezTo>
                  <a:pt x="1250" y="375"/>
                  <a:pt x="1247" y="384"/>
                  <a:pt x="1244" y="394"/>
                </a:cubicBezTo>
                <a:cubicBezTo>
                  <a:pt x="1244" y="391"/>
                  <a:pt x="1243" y="389"/>
                  <a:pt x="1243" y="387"/>
                </a:cubicBezTo>
                <a:cubicBezTo>
                  <a:pt x="1243" y="383"/>
                  <a:pt x="1242" y="380"/>
                  <a:pt x="1241" y="377"/>
                </a:cubicBezTo>
                <a:cubicBezTo>
                  <a:pt x="1241" y="376"/>
                  <a:pt x="1241" y="375"/>
                  <a:pt x="1240" y="374"/>
                </a:cubicBezTo>
                <a:cubicBezTo>
                  <a:pt x="1240" y="373"/>
                  <a:pt x="1240" y="373"/>
                  <a:pt x="1240" y="373"/>
                </a:cubicBezTo>
                <a:cubicBezTo>
                  <a:pt x="1240" y="373"/>
                  <a:pt x="1240" y="373"/>
                  <a:pt x="1240" y="372"/>
                </a:cubicBezTo>
                <a:cubicBezTo>
                  <a:pt x="1239" y="371"/>
                  <a:pt x="1239" y="369"/>
                  <a:pt x="1239" y="368"/>
                </a:cubicBezTo>
                <a:cubicBezTo>
                  <a:pt x="1236" y="354"/>
                  <a:pt x="1232" y="341"/>
                  <a:pt x="1228" y="327"/>
                </a:cubicBezTo>
                <a:cubicBezTo>
                  <a:pt x="1224" y="314"/>
                  <a:pt x="1219" y="300"/>
                  <a:pt x="1216" y="288"/>
                </a:cubicBezTo>
                <a:cubicBezTo>
                  <a:pt x="1213" y="275"/>
                  <a:pt x="1211" y="263"/>
                  <a:pt x="1209" y="253"/>
                </a:cubicBezTo>
                <a:cubicBezTo>
                  <a:pt x="1209" y="247"/>
                  <a:pt x="1208" y="243"/>
                  <a:pt x="1208" y="238"/>
                </a:cubicBezTo>
                <a:cubicBezTo>
                  <a:pt x="1208" y="234"/>
                  <a:pt x="1208" y="230"/>
                  <a:pt x="1208" y="227"/>
                </a:cubicBezTo>
                <a:cubicBezTo>
                  <a:pt x="1208" y="221"/>
                  <a:pt x="1209" y="218"/>
                  <a:pt x="1209" y="218"/>
                </a:cubicBezTo>
                <a:cubicBezTo>
                  <a:pt x="1209" y="218"/>
                  <a:pt x="1208" y="221"/>
                  <a:pt x="1207" y="227"/>
                </a:cubicBezTo>
                <a:cubicBezTo>
                  <a:pt x="1207" y="230"/>
                  <a:pt x="1207" y="234"/>
                  <a:pt x="1207" y="238"/>
                </a:cubicBezTo>
                <a:cubicBezTo>
                  <a:pt x="1207" y="243"/>
                  <a:pt x="1206" y="247"/>
                  <a:pt x="1207" y="253"/>
                </a:cubicBezTo>
                <a:cubicBezTo>
                  <a:pt x="1207" y="263"/>
                  <a:pt x="1208" y="276"/>
                  <a:pt x="1211" y="289"/>
                </a:cubicBezTo>
                <a:cubicBezTo>
                  <a:pt x="1213" y="302"/>
                  <a:pt x="1216" y="316"/>
                  <a:pt x="1219" y="329"/>
                </a:cubicBezTo>
                <a:cubicBezTo>
                  <a:pt x="1222" y="343"/>
                  <a:pt x="1225" y="357"/>
                  <a:pt x="1227" y="370"/>
                </a:cubicBezTo>
                <a:cubicBezTo>
                  <a:pt x="1227" y="371"/>
                  <a:pt x="1228" y="373"/>
                  <a:pt x="1228" y="374"/>
                </a:cubicBezTo>
                <a:cubicBezTo>
                  <a:pt x="1228" y="376"/>
                  <a:pt x="1228" y="376"/>
                  <a:pt x="1228" y="376"/>
                </a:cubicBezTo>
                <a:cubicBezTo>
                  <a:pt x="1228" y="377"/>
                  <a:pt x="1229" y="378"/>
                  <a:pt x="1229" y="378"/>
                </a:cubicBezTo>
                <a:cubicBezTo>
                  <a:pt x="1229" y="378"/>
                  <a:pt x="1229" y="379"/>
                  <a:pt x="1229" y="379"/>
                </a:cubicBezTo>
                <a:cubicBezTo>
                  <a:pt x="1229" y="382"/>
                  <a:pt x="1230" y="385"/>
                  <a:pt x="1230" y="388"/>
                </a:cubicBezTo>
                <a:cubicBezTo>
                  <a:pt x="1230" y="390"/>
                  <a:pt x="1230" y="391"/>
                  <a:pt x="1230" y="393"/>
                </a:cubicBezTo>
                <a:cubicBezTo>
                  <a:pt x="1226" y="384"/>
                  <a:pt x="1214" y="375"/>
                  <a:pt x="1205" y="370"/>
                </a:cubicBezTo>
                <a:cubicBezTo>
                  <a:pt x="1191" y="363"/>
                  <a:pt x="1186" y="359"/>
                  <a:pt x="1172" y="355"/>
                </a:cubicBezTo>
                <a:cubicBezTo>
                  <a:pt x="1156" y="349"/>
                  <a:pt x="1139" y="331"/>
                  <a:pt x="1149" y="314"/>
                </a:cubicBezTo>
                <a:cubicBezTo>
                  <a:pt x="1158" y="299"/>
                  <a:pt x="1172" y="270"/>
                  <a:pt x="1149" y="259"/>
                </a:cubicBezTo>
                <a:cubicBezTo>
                  <a:pt x="1160" y="265"/>
                  <a:pt x="1161" y="277"/>
                  <a:pt x="1159" y="287"/>
                </a:cubicBezTo>
                <a:cubicBezTo>
                  <a:pt x="1156" y="301"/>
                  <a:pt x="1145" y="309"/>
                  <a:pt x="1141" y="322"/>
                </a:cubicBezTo>
                <a:cubicBezTo>
                  <a:pt x="1129" y="299"/>
                  <a:pt x="1115" y="268"/>
                  <a:pt x="1124" y="242"/>
                </a:cubicBezTo>
                <a:cubicBezTo>
                  <a:pt x="1117" y="259"/>
                  <a:pt x="1121" y="280"/>
                  <a:pt x="1126" y="297"/>
                </a:cubicBezTo>
                <a:cubicBezTo>
                  <a:pt x="1132" y="319"/>
                  <a:pt x="1142" y="341"/>
                  <a:pt x="1160" y="357"/>
                </a:cubicBezTo>
                <a:cubicBezTo>
                  <a:pt x="1140" y="361"/>
                  <a:pt x="1120" y="367"/>
                  <a:pt x="1100" y="372"/>
                </a:cubicBezTo>
                <a:cubicBezTo>
                  <a:pt x="1084" y="376"/>
                  <a:pt x="1075" y="340"/>
                  <a:pt x="1068" y="330"/>
                </a:cubicBezTo>
                <a:cubicBezTo>
                  <a:pt x="1077" y="344"/>
                  <a:pt x="1078" y="366"/>
                  <a:pt x="1093" y="375"/>
                </a:cubicBezTo>
                <a:cubicBezTo>
                  <a:pt x="1082" y="380"/>
                  <a:pt x="1066" y="387"/>
                  <a:pt x="1057" y="375"/>
                </a:cubicBezTo>
                <a:cubicBezTo>
                  <a:pt x="1046" y="361"/>
                  <a:pt x="1050" y="340"/>
                  <a:pt x="1037" y="327"/>
                </a:cubicBezTo>
                <a:cubicBezTo>
                  <a:pt x="1051" y="343"/>
                  <a:pt x="1041" y="379"/>
                  <a:pt x="1065" y="385"/>
                </a:cubicBezTo>
                <a:cubicBezTo>
                  <a:pt x="1080" y="389"/>
                  <a:pt x="1097" y="380"/>
                  <a:pt x="1111" y="377"/>
                </a:cubicBezTo>
                <a:cubicBezTo>
                  <a:pt x="1100" y="387"/>
                  <a:pt x="1093" y="400"/>
                  <a:pt x="1081" y="409"/>
                </a:cubicBezTo>
                <a:cubicBezTo>
                  <a:pt x="1071" y="417"/>
                  <a:pt x="1060" y="422"/>
                  <a:pt x="1047" y="425"/>
                </a:cubicBezTo>
                <a:cubicBezTo>
                  <a:pt x="1062" y="422"/>
                  <a:pt x="1075" y="417"/>
                  <a:pt x="1086" y="408"/>
                </a:cubicBezTo>
                <a:cubicBezTo>
                  <a:pt x="1100" y="398"/>
                  <a:pt x="1109" y="382"/>
                  <a:pt x="1125" y="375"/>
                </a:cubicBezTo>
                <a:cubicBezTo>
                  <a:pt x="1137" y="371"/>
                  <a:pt x="1151" y="369"/>
                  <a:pt x="1164" y="367"/>
                </a:cubicBezTo>
                <a:cubicBezTo>
                  <a:pt x="1175" y="366"/>
                  <a:pt x="1188" y="370"/>
                  <a:pt x="1196" y="376"/>
                </a:cubicBezTo>
                <a:cubicBezTo>
                  <a:pt x="1237" y="408"/>
                  <a:pt x="1240" y="455"/>
                  <a:pt x="1240" y="460"/>
                </a:cubicBezTo>
                <a:cubicBezTo>
                  <a:pt x="1246" y="490"/>
                  <a:pt x="1258" y="518"/>
                  <a:pt x="1262" y="548"/>
                </a:cubicBezTo>
                <a:cubicBezTo>
                  <a:pt x="1270" y="597"/>
                  <a:pt x="1258" y="653"/>
                  <a:pt x="1213" y="679"/>
                </a:cubicBezTo>
                <a:cubicBezTo>
                  <a:pt x="1181" y="697"/>
                  <a:pt x="1145" y="705"/>
                  <a:pt x="1123" y="736"/>
                </a:cubicBezTo>
                <a:cubicBezTo>
                  <a:pt x="1111" y="754"/>
                  <a:pt x="1103" y="775"/>
                  <a:pt x="1096" y="795"/>
                </a:cubicBezTo>
                <a:cubicBezTo>
                  <a:pt x="1074" y="859"/>
                  <a:pt x="1059" y="927"/>
                  <a:pt x="1038" y="991"/>
                </a:cubicBezTo>
                <a:cubicBezTo>
                  <a:pt x="1036" y="970"/>
                  <a:pt x="1031" y="950"/>
                  <a:pt x="1025" y="929"/>
                </a:cubicBezTo>
                <a:cubicBezTo>
                  <a:pt x="1018" y="907"/>
                  <a:pt x="1007" y="886"/>
                  <a:pt x="1002" y="864"/>
                </a:cubicBezTo>
                <a:cubicBezTo>
                  <a:pt x="997" y="844"/>
                  <a:pt x="996" y="823"/>
                  <a:pt x="1008" y="805"/>
                </a:cubicBezTo>
                <a:cubicBezTo>
                  <a:pt x="1018" y="788"/>
                  <a:pt x="1033" y="774"/>
                  <a:pt x="1045" y="759"/>
                </a:cubicBezTo>
                <a:cubicBezTo>
                  <a:pt x="1049" y="753"/>
                  <a:pt x="1051" y="748"/>
                  <a:pt x="1057" y="744"/>
                </a:cubicBezTo>
                <a:cubicBezTo>
                  <a:pt x="1065" y="738"/>
                  <a:pt x="1074" y="732"/>
                  <a:pt x="1082" y="725"/>
                </a:cubicBezTo>
                <a:cubicBezTo>
                  <a:pt x="1099" y="708"/>
                  <a:pt x="1105" y="690"/>
                  <a:pt x="1105" y="667"/>
                </a:cubicBezTo>
                <a:cubicBezTo>
                  <a:pt x="1103" y="653"/>
                  <a:pt x="1094" y="642"/>
                  <a:pt x="1100" y="627"/>
                </a:cubicBezTo>
                <a:cubicBezTo>
                  <a:pt x="1104" y="617"/>
                  <a:pt x="1116" y="613"/>
                  <a:pt x="1123" y="605"/>
                </a:cubicBezTo>
                <a:cubicBezTo>
                  <a:pt x="1129" y="598"/>
                  <a:pt x="1132" y="590"/>
                  <a:pt x="1131" y="582"/>
                </a:cubicBezTo>
                <a:cubicBezTo>
                  <a:pt x="1131" y="610"/>
                  <a:pt x="1096" y="611"/>
                  <a:pt x="1093" y="638"/>
                </a:cubicBezTo>
                <a:cubicBezTo>
                  <a:pt x="1083" y="621"/>
                  <a:pt x="1088" y="609"/>
                  <a:pt x="1101" y="595"/>
                </a:cubicBezTo>
                <a:cubicBezTo>
                  <a:pt x="1111" y="584"/>
                  <a:pt x="1122" y="575"/>
                  <a:pt x="1133" y="565"/>
                </a:cubicBezTo>
                <a:cubicBezTo>
                  <a:pt x="1117" y="579"/>
                  <a:pt x="1082" y="597"/>
                  <a:pt x="1082" y="621"/>
                </a:cubicBezTo>
                <a:cubicBezTo>
                  <a:pt x="1075" y="604"/>
                  <a:pt x="1080" y="592"/>
                  <a:pt x="1090" y="576"/>
                </a:cubicBezTo>
                <a:cubicBezTo>
                  <a:pt x="1081" y="588"/>
                  <a:pt x="1072" y="601"/>
                  <a:pt x="1077" y="616"/>
                </a:cubicBezTo>
                <a:cubicBezTo>
                  <a:pt x="1080" y="628"/>
                  <a:pt x="1087" y="639"/>
                  <a:pt x="1092" y="650"/>
                </a:cubicBezTo>
                <a:cubicBezTo>
                  <a:pt x="1106" y="680"/>
                  <a:pt x="1086" y="708"/>
                  <a:pt x="1062" y="724"/>
                </a:cubicBezTo>
                <a:cubicBezTo>
                  <a:pt x="1070" y="696"/>
                  <a:pt x="1069" y="672"/>
                  <a:pt x="1049" y="649"/>
                </a:cubicBezTo>
                <a:cubicBezTo>
                  <a:pt x="1038" y="637"/>
                  <a:pt x="1025" y="627"/>
                  <a:pt x="1015" y="614"/>
                </a:cubicBezTo>
                <a:cubicBezTo>
                  <a:pt x="1003" y="598"/>
                  <a:pt x="1015" y="584"/>
                  <a:pt x="1028" y="572"/>
                </a:cubicBezTo>
                <a:cubicBezTo>
                  <a:pt x="1041" y="562"/>
                  <a:pt x="1054" y="552"/>
                  <a:pt x="1067" y="541"/>
                </a:cubicBezTo>
                <a:cubicBezTo>
                  <a:pt x="1077" y="534"/>
                  <a:pt x="1080" y="532"/>
                  <a:pt x="1091" y="531"/>
                </a:cubicBezTo>
                <a:cubicBezTo>
                  <a:pt x="1124" y="527"/>
                  <a:pt x="1149" y="509"/>
                  <a:pt x="1169" y="484"/>
                </a:cubicBezTo>
                <a:cubicBezTo>
                  <a:pt x="1156" y="499"/>
                  <a:pt x="1142" y="511"/>
                  <a:pt x="1124" y="518"/>
                </a:cubicBezTo>
                <a:cubicBezTo>
                  <a:pt x="1126" y="513"/>
                  <a:pt x="1129" y="510"/>
                  <a:pt x="1131" y="505"/>
                </a:cubicBezTo>
                <a:cubicBezTo>
                  <a:pt x="1133" y="499"/>
                  <a:pt x="1134" y="492"/>
                  <a:pt x="1137" y="486"/>
                </a:cubicBezTo>
                <a:cubicBezTo>
                  <a:pt x="1142" y="477"/>
                  <a:pt x="1149" y="467"/>
                  <a:pt x="1158" y="460"/>
                </a:cubicBezTo>
                <a:cubicBezTo>
                  <a:pt x="1140" y="473"/>
                  <a:pt x="1135" y="488"/>
                  <a:pt x="1127" y="506"/>
                </a:cubicBezTo>
                <a:cubicBezTo>
                  <a:pt x="1124" y="511"/>
                  <a:pt x="1120" y="519"/>
                  <a:pt x="1115" y="521"/>
                </a:cubicBezTo>
                <a:cubicBezTo>
                  <a:pt x="1105" y="523"/>
                  <a:pt x="1095" y="525"/>
                  <a:pt x="1085" y="525"/>
                </a:cubicBezTo>
                <a:cubicBezTo>
                  <a:pt x="1106" y="505"/>
                  <a:pt x="1122" y="481"/>
                  <a:pt x="1126" y="452"/>
                </a:cubicBezTo>
                <a:cubicBezTo>
                  <a:pt x="1121" y="481"/>
                  <a:pt x="1103" y="503"/>
                  <a:pt x="1081" y="521"/>
                </a:cubicBezTo>
                <a:cubicBezTo>
                  <a:pt x="1080" y="515"/>
                  <a:pt x="1080" y="508"/>
                  <a:pt x="1080" y="502"/>
                </a:cubicBezTo>
                <a:cubicBezTo>
                  <a:pt x="1079" y="493"/>
                  <a:pt x="1076" y="484"/>
                  <a:pt x="1077" y="475"/>
                </a:cubicBezTo>
                <a:cubicBezTo>
                  <a:pt x="1079" y="460"/>
                  <a:pt x="1091" y="448"/>
                  <a:pt x="1100" y="437"/>
                </a:cubicBezTo>
                <a:cubicBezTo>
                  <a:pt x="1093" y="445"/>
                  <a:pt x="1085" y="452"/>
                  <a:pt x="1079" y="461"/>
                </a:cubicBezTo>
                <a:cubicBezTo>
                  <a:pt x="1072" y="475"/>
                  <a:pt x="1075" y="488"/>
                  <a:pt x="1075" y="502"/>
                </a:cubicBezTo>
                <a:cubicBezTo>
                  <a:pt x="1075" y="508"/>
                  <a:pt x="1075" y="513"/>
                  <a:pt x="1075" y="518"/>
                </a:cubicBezTo>
                <a:cubicBezTo>
                  <a:pt x="1075" y="521"/>
                  <a:pt x="1075" y="523"/>
                  <a:pt x="1075" y="526"/>
                </a:cubicBezTo>
                <a:cubicBezTo>
                  <a:pt x="1072" y="529"/>
                  <a:pt x="1068" y="531"/>
                  <a:pt x="1065" y="534"/>
                </a:cubicBezTo>
                <a:cubicBezTo>
                  <a:pt x="1053" y="543"/>
                  <a:pt x="1041" y="551"/>
                  <a:pt x="1029" y="559"/>
                </a:cubicBezTo>
                <a:cubicBezTo>
                  <a:pt x="1008" y="573"/>
                  <a:pt x="986" y="594"/>
                  <a:pt x="1002" y="620"/>
                </a:cubicBezTo>
                <a:cubicBezTo>
                  <a:pt x="1015" y="641"/>
                  <a:pt x="1047" y="660"/>
                  <a:pt x="1047" y="688"/>
                </a:cubicBezTo>
                <a:cubicBezTo>
                  <a:pt x="1040" y="676"/>
                  <a:pt x="1036" y="667"/>
                  <a:pt x="1021" y="664"/>
                </a:cubicBezTo>
                <a:cubicBezTo>
                  <a:pt x="1007" y="663"/>
                  <a:pt x="992" y="666"/>
                  <a:pt x="979" y="660"/>
                </a:cubicBezTo>
                <a:cubicBezTo>
                  <a:pt x="973" y="658"/>
                  <a:pt x="969" y="658"/>
                  <a:pt x="970" y="651"/>
                </a:cubicBezTo>
                <a:cubicBezTo>
                  <a:pt x="971" y="645"/>
                  <a:pt x="973" y="638"/>
                  <a:pt x="973" y="632"/>
                </a:cubicBezTo>
                <a:cubicBezTo>
                  <a:pt x="973" y="622"/>
                  <a:pt x="969" y="613"/>
                  <a:pt x="961" y="608"/>
                </a:cubicBezTo>
                <a:cubicBezTo>
                  <a:pt x="976" y="619"/>
                  <a:pt x="970" y="638"/>
                  <a:pt x="966" y="654"/>
                </a:cubicBezTo>
                <a:cubicBezTo>
                  <a:pt x="948" y="639"/>
                  <a:pt x="946" y="610"/>
                  <a:pt x="944" y="589"/>
                </a:cubicBezTo>
                <a:cubicBezTo>
                  <a:pt x="945" y="611"/>
                  <a:pt x="945" y="636"/>
                  <a:pt x="960" y="654"/>
                </a:cubicBezTo>
                <a:cubicBezTo>
                  <a:pt x="954" y="656"/>
                  <a:pt x="947" y="659"/>
                  <a:pt x="942" y="652"/>
                </a:cubicBezTo>
                <a:cubicBezTo>
                  <a:pt x="936" y="645"/>
                  <a:pt x="933" y="636"/>
                  <a:pt x="927" y="629"/>
                </a:cubicBezTo>
                <a:cubicBezTo>
                  <a:pt x="915" y="616"/>
                  <a:pt x="899" y="611"/>
                  <a:pt x="883" y="608"/>
                </a:cubicBezTo>
                <a:cubicBezTo>
                  <a:pt x="902" y="612"/>
                  <a:pt x="918" y="621"/>
                  <a:pt x="929" y="638"/>
                </a:cubicBezTo>
                <a:cubicBezTo>
                  <a:pt x="934" y="646"/>
                  <a:pt x="936" y="660"/>
                  <a:pt x="947" y="662"/>
                </a:cubicBezTo>
                <a:cubicBezTo>
                  <a:pt x="954" y="663"/>
                  <a:pt x="959" y="658"/>
                  <a:pt x="965" y="659"/>
                </a:cubicBezTo>
                <a:cubicBezTo>
                  <a:pt x="974" y="666"/>
                  <a:pt x="986" y="670"/>
                  <a:pt x="997" y="671"/>
                </a:cubicBezTo>
                <a:cubicBezTo>
                  <a:pt x="1006" y="672"/>
                  <a:pt x="1019" y="670"/>
                  <a:pt x="1027" y="676"/>
                </a:cubicBezTo>
                <a:cubicBezTo>
                  <a:pt x="1035" y="682"/>
                  <a:pt x="1035" y="693"/>
                  <a:pt x="1043" y="699"/>
                </a:cubicBezTo>
                <a:cubicBezTo>
                  <a:pt x="1049" y="705"/>
                  <a:pt x="1040" y="719"/>
                  <a:pt x="1037" y="726"/>
                </a:cubicBezTo>
                <a:cubicBezTo>
                  <a:pt x="1016" y="766"/>
                  <a:pt x="969" y="785"/>
                  <a:pt x="966" y="835"/>
                </a:cubicBezTo>
                <a:cubicBezTo>
                  <a:pt x="962" y="882"/>
                  <a:pt x="988" y="926"/>
                  <a:pt x="994" y="972"/>
                </a:cubicBezTo>
                <a:cubicBezTo>
                  <a:pt x="981" y="937"/>
                  <a:pt x="970" y="901"/>
                  <a:pt x="956" y="867"/>
                </a:cubicBezTo>
                <a:cubicBezTo>
                  <a:pt x="943" y="832"/>
                  <a:pt x="926" y="797"/>
                  <a:pt x="896" y="773"/>
                </a:cubicBezTo>
                <a:cubicBezTo>
                  <a:pt x="883" y="763"/>
                  <a:pt x="866" y="758"/>
                  <a:pt x="850" y="755"/>
                </a:cubicBezTo>
                <a:cubicBezTo>
                  <a:pt x="841" y="754"/>
                  <a:pt x="817" y="755"/>
                  <a:pt x="812" y="745"/>
                </a:cubicBezTo>
                <a:cubicBezTo>
                  <a:pt x="806" y="734"/>
                  <a:pt x="814" y="713"/>
                  <a:pt x="818" y="702"/>
                </a:cubicBezTo>
                <a:cubicBezTo>
                  <a:pt x="821" y="689"/>
                  <a:pt x="824" y="675"/>
                  <a:pt x="826" y="662"/>
                </a:cubicBezTo>
                <a:cubicBezTo>
                  <a:pt x="827" y="644"/>
                  <a:pt x="828" y="627"/>
                  <a:pt x="823" y="610"/>
                </a:cubicBezTo>
                <a:cubicBezTo>
                  <a:pt x="821" y="602"/>
                  <a:pt x="818" y="594"/>
                  <a:pt x="814" y="587"/>
                </a:cubicBezTo>
                <a:cubicBezTo>
                  <a:pt x="812" y="583"/>
                  <a:pt x="810" y="580"/>
                  <a:pt x="807" y="577"/>
                </a:cubicBezTo>
                <a:cubicBezTo>
                  <a:pt x="807" y="572"/>
                  <a:pt x="808" y="568"/>
                  <a:pt x="809" y="563"/>
                </a:cubicBezTo>
                <a:cubicBezTo>
                  <a:pt x="825" y="532"/>
                  <a:pt x="866" y="526"/>
                  <a:pt x="897" y="519"/>
                </a:cubicBezTo>
                <a:cubicBezTo>
                  <a:pt x="908" y="517"/>
                  <a:pt x="917" y="509"/>
                  <a:pt x="929" y="506"/>
                </a:cubicBezTo>
                <a:cubicBezTo>
                  <a:pt x="943" y="503"/>
                  <a:pt x="959" y="503"/>
                  <a:pt x="973" y="496"/>
                </a:cubicBezTo>
                <a:cubicBezTo>
                  <a:pt x="995" y="484"/>
                  <a:pt x="1004" y="459"/>
                  <a:pt x="1019" y="441"/>
                </a:cubicBezTo>
                <a:cubicBezTo>
                  <a:pt x="1021" y="439"/>
                  <a:pt x="1023" y="438"/>
                  <a:pt x="1024" y="436"/>
                </a:cubicBezTo>
                <a:cubicBezTo>
                  <a:pt x="1028" y="431"/>
                  <a:pt x="1034" y="427"/>
                  <a:pt x="1041" y="424"/>
                </a:cubicBezTo>
                <a:cubicBezTo>
                  <a:pt x="1035" y="426"/>
                  <a:pt x="1029" y="429"/>
                  <a:pt x="1025" y="433"/>
                </a:cubicBezTo>
                <a:cubicBezTo>
                  <a:pt x="1023" y="432"/>
                  <a:pt x="1017" y="430"/>
                  <a:pt x="1011" y="432"/>
                </a:cubicBezTo>
                <a:cubicBezTo>
                  <a:pt x="1004" y="435"/>
                  <a:pt x="1001" y="442"/>
                  <a:pt x="1001" y="442"/>
                </a:cubicBezTo>
                <a:cubicBezTo>
                  <a:pt x="1001" y="442"/>
                  <a:pt x="1007" y="445"/>
                  <a:pt x="1013" y="444"/>
                </a:cubicBezTo>
                <a:cubicBezTo>
                  <a:pt x="1008" y="450"/>
                  <a:pt x="1003" y="457"/>
                  <a:pt x="998" y="464"/>
                </a:cubicBezTo>
                <a:cubicBezTo>
                  <a:pt x="991" y="473"/>
                  <a:pt x="984" y="482"/>
                  <a:pt x="974" y="488"/>
                </a:cubicBezTo>
                <a:cubicBezTo>
                  <a:pt x="963" y="495"/>
                  <a:pt x="949" y="494"/>
                  <a:pt x="937" y="496"/>
                </a:cubicBezTo>
                <a:cubicBezTo>
                  <a:pt x="955" y="478"/>
                  <a:pt x="969" y="457"/>
                  <a:pt x="992" y="444"/>
                </a:cubicBezTo>
                <a:cubicBezTo>
                  <a:pt x="972" y="454"/>
                  <a:pt x="957" y="470"/>
                  <a:pt x="941" y="485"/>
                </a:cubicBezTo>
                <a:cubicBezTo>
                  <a:pt x="924" y="501"/>
                  <a:pt x="907" y="510"/>
                  <a:pt x="882" y="513"/>
                </a:cubicBezTo>
                <a:cubicBezTo>
                  <a:pt x="892" y="483"/>
                  <a:pt x="902" y="453"/>
                  <a:pt x="931" y="438"/>
                </a:cubicBezTo>
                <a:cubicBezTo>
                  <a:pt x="900" y="451"/>
                  <a:pt x="889" y="481"/>
                  <a:pt x="877" y="511"/>
                </a:cubicBezTo>
                <a:cubicBezTo>
                  <a:pt x="874" y="516"/>
                  <a:pt x="860" y="516"/>
                  <a:pt x="855" y="517"/>
                </a:cubicBezTo>
                <a:cubicBezTo>
                  <a:pt x="846" y="520"/>
                  <a:pt x="838" y="523"/>
                  <a:pt x="831" y="527"/>
                </a:cubicBezTo>
                <a:cubicBezTo>
                  <a:pt x="816" y="534"/>
                  <a:pt x="798" y="545"/>
                  <a:pt x="793" y="562"/>
                </a:cubicBezTo>
                <a:cubicBezTo>
                  <a:pt x="775" y="546"/>
                  <a:pt x="744" y="527"/>
                  <a:pt x="751" y="499"/>
                </a:cubicBezTo>
                <a:cubicBezTo>
                  <a:pt x="757" y="476"/>
                  <a:pt x="784" y="469"/>
                  <a:pt x="803" y="462"/>
                </a:cubicBezTo>
                <a:cubicBezTo>
                  <a:pt x="780" y="469"/>
                  <a:pt x="756" y="474"/>
                  <a:pt x="747" y="498"/>
                </a:cubicBezTo>
                <a:cubicBezTo>
                  <a:pt x="742" y="475"/>
                  <a:pt x="761" y="458"/>
                  <a:pt x="777" y="445"/>
                </a:cubicBezTo>
                <a:cubicBezTo>
                  <a:pt x="786" y="438"/>
                  <a:pt x="795" y="432"/>
                  <a:pt x="803" y="426"/>
                </a:cubicBezTo>
                <a:cubicBezTo>
                  <a:pt x="809" y="422"/>
                  <a:pt x="819" y="411"/>
                  <a:pt x="825" y="410"/>
                </a:cubicBezTo>
                <a:cubicBezTo>
                  <a:pt x="864" y="409"/>
                  <a:pt x="904" y="402"/>
                  <a:pt x="934" y="377"/>
                </a:cubicBezTo>
                <a:cubicBezTo>
                  <a:pt x="951" y="364"/>
                  <a:pt x="964" y="347"/>
                  <a:pt x="971" y="327"/>
                </a:cubicBezTo>
                <a:cubicBezTo>
                  <a:pt x="972" y="323"/>
                  <a:pt x="973" y="318"/>
                  <a:pt x="974" y="314"/>
                </a:cubicBezTo>
                <a:cubicBezTo>
                  <a:pt x="976" y="314"/>
                  <a:pt x="978" y="313"/>
                  <a:pt x="979" y="313"/>
                </a:cubicBezTo>
                <a:cubicBezTo>
                  <a:pt x="991" y="311"/>
                  <a:pt x="1004" y="305"/>
                  <a:pt x="1018" y="295"/>
                </a:cubicBezTo>
                <a:cubicBezTo>
                  <a:pt x="1021" y="292"/>
                  <a:pt x="1024" y="289"/>
                  <a:pt x="1028" y="286"/>
                </a:cubicBezTo>
                <a:cubicBezTo>
                  <a:pt x="1031" y="282"/>
                  <a:pt x="1034" y="278"/>
                  <a:pt x="1037" y="274"/>
                </a:cubicBezTo>
                <a:cubicBezTo>
                  <a:pt x="1042" y="266"/>
                  <a:pt x="1047" y="257"/>
                  <a:pt x="1050" y="247"/>
                </a:cubicBezTo>
                <a:cubicBezTo>
                  <a:pt x="1057" y="228"/>
                  <a:pt x="1061" y="208"/>
                  <a:pt x="1064" y="187"/>
                </a:cubicBezTo>
                <a:cubicBezTo>
                  <a:pt x="1065" y="182"/>
                  <a:pt x="1066" y="177"/>
                  <a:pt x="1066" y="172"/>
                </a:cubicBezTo>
                <a:cubicBezTo>
                  <a:pt x="1067" y="166"/>
                  <a:pt x="1067" y="161"/>
                  <a:pt x="1068" y="156"/>
                </a:cubicBezTo>
                <a:cubicBezTo>
                  <a:pt x="1068" y="155"/>
                  <a:pt x="1068" y="154"/>
                  <a:pt x="1068" y="153"/>
                </a:cubicBezTo>
                <a:cubicBezTo>
                  <a:pt x="1072" y="150"/>
                  <a:pt x="1077" y="146"/>
                  <a:pt x="1083" y="141"/>
                </a:cubicBezTo>
                <a:cubicBezTo>
                  <a:pt x="1089" y="136"/>
                  <a:pt x="1097" y="131"/>
                  <a:pt x="1107" y="131"/>
                </a:cubicBezTo>
                <a:cubicBezTo>
                  <a:pt x="1111" y="130"/>
                  <a:pt x="1117" y="130"/>
                  <a:pt x="1122" y="131"/>
                </a:cubicBezTo>
                <a:cubicBezTo>
                  <a:pt x="1127" y="132"/>
                  <a:pt x="1133" y="133"/>
                  <a:pt x="1138" y="134"/>
                </a:cubicBezTo>
                <a:cubicBezTo>
                  <a:pt x="1150" y="137"/>
                  <a:pt x="1161" y="139"/>
                  <a:pt x="1172" y="140"/>
                </a:cubicBezTo>
                <a:cubicBezTo>
                  <a:pt x="1183" y="141"/>
                  <a:pt x="1193" y="140"/>
                  <a:pt x="1201" y="138"/>
                </a:cubicBezTo>
                <a:cubicBezTo>
                  <a:pt x="1210" y="135"/>
                  <a:pt x="1216" y="132"/>
                  <a:pt x="1220" y="129"/>
                </a:cubicBezTo>
                <a:cubicBezTo>
                  <a:pt x="1225" y="127"/>
                  <a:pt x="1227" y="125"/>
                  <a:pt x="1227" y="125"/>
                </a:cubicBezTo>
                <a:cubicBezTo>
                  <a:pt x="1227" y="125"/>
                  <a:pt x="1225" y="126"/>
                  <a:pt x="1220" y="129"/>
                </a:cubicBezTo>
                <a:cubicBezTo>
                  <a:pt x="1216" y="131"/>
                  <a:pt x="1209" y="134"/>
                  <a:pt x="1201" y="135"/>
                </a:cubicBezTo>
                <a:cubicBezTo>
                  <a:pt x="1193" y="137"/>
                  <a:pt x="1183" y="137"/>
                  <a:pt x="1172" y="136"/>
                </a:cubicBezTo>
                <a:cubicBezTo>
                  <a:pt x="1162" y="134"/>
                  <a:pt x="1151" y="131"/>
                  <a:pt x="1140" y="127"/>
                </a:cubicBezTo>
                <a:cubicBezTo>
                  <a:pt x="1135" y="126"/>
                  <a:pt x="1129" y="124"/>
                  <a:pt x="1123" y="123"/>
                </a:cubicBezTo>
                <a:cubicBezTo>
                  <a:pt x="1118" y="122"/>
                  <a:pt x="1112" y="121"/>
                  <a:pt x="1106" y="121"/>
                </a:cubicBezTo>
                <a:cubicBezTo>
                  <a:pt x="1100" y="121"/>
                  <a:pt x="1094" y="122"/>
                  <a:pt x="1089" y="125"/>
                </a:cubicBezTo>
                <a:cubicBezTo>
                  <a:pt x="1084" y="127"/>
                  <a:pt x="1080" y="129"/>
                  <a:pt x="1076" y="132"/>
                </a:cubicBezTo>
                <a:cubicBezTo>
                  <a:pt x="1074" y="133"/>
                  <a:pt x="1072" y="134"/>
                  <a:pt x="1071" y="135"/>
                </a:cubicBezTo>
                <a:cubicBezTo>
                  <a:pt x="1071" y="133"/>
                  <a:pt x="1072" y="130"/>
                  <a:pt x="1072" y="127"/>
                </a:cubicBezTo>
                <a:cubicBezTo>
                  <a:pt x="1075" y="108"/>
                  <a:pt x="1080" y="91"/>
                  <a:pt x="1087" y="78"/>
                </a:cubicBezTo>
                <a:cubicBezTo>
                  <a:pt x="1094" y="64"/>
                  <a:pt x="1103" y="54"/>
                  <a:pt x="1110" y="50"/>
                </a:cubicBezTo>
                <a:cubicBezTo>
                  <a:pt x="1114" y="47"/>
                  <a:pt x="1117" y="46"/>
                  <a:pt x="1120" y="45"/>
                </a:cubicBezTo>
                <a:cubicBezTo>
                  <a:pt x="1122" y="45"/>
                  <a:pt x="1123" y="44"/>
                  <a:pt x="1123" y="44"/>
                </a:cubicBezTo>
                <a:cubicBezTo>
                  <a:pt x="1123" y="44"/>
                  <a:pt x="1122" y="45"/>
                  <a:pt x="1120" y="45"/>
                </a:cubicBezTo>
                <a:cubicBezTo>
                  <a:pt x="1117" y="46"/>
                  <a:pt x="1114" y="47"/>
                  <a:pt x="1110" y="49"/>
                </a:cubicBezTo>
                <a:cubicBezTo>
                  <a:pt x="1102" y="53"/>
                  <a:pt x="1092" y="62"/>
                  <a:pt x="1084" y="76"/>
                </a:cubicBezTo>
                <a:cubicBezTo>
                  <a:pt x="1076" y="89"/>
                  <a:pt x="1069" y="107"/>
                  <a:pt x="1064" y="125"/>
                </a:cubicBezTo>
                <a:cubicBezTo>
                  <a:pt x="1064" y="128"/>
                  <a:pt x="1063" y="131"/>
                  <a:pt x="1062" y="134"/>
                </a:cubicBezTo>
                <a:cubicBezTo>
                  <a:pt x="1060" y="133"/>
                  <a:pt x="1058" y="133"/>
                  <a:pt x="1055" y="131"/>
                </a:cubicBezTo>
                <a:cubicBezTo>
                  <a:pt x="1051" y="129"/>
                  <a:pt x="1048" y="126"/>
                  <a:pt x="1044" y="123"/>
                </a:cubicBezTo>
                <a:cubicBezTo>
                  <a:pt x="1038" y="117"/>
                  <a:pt x="1032" y="110"/>
                  <a:pt x="1027" y="102"/>
                </a:cubicBezTo>
                <a:cubicBezTo>
                  <a:pt x="1024" y="98"/>
                  <a:pt x="1022" y="94"/>
                  <a:pt x="1021" y="90"/>
                </a:cubicBezTo>
                <a:cubicBezTo>
                  <a:pt x="1020" y="85"/>
                  <a:pt x="1019" y="80"/>
                  <a:pt x="1018" y="75"/>
                </a:cubicBezTo>
                <a:cubicBezTo>
                  <a:pt x="1017" y="71"/>
                  <a:pt x="1016" y="65"/>
                  <a:pt x="1014" y="61"/>
                </a:cubicBezTo>
                <a:cubicBezTo>
                  <a:pt x="1013" y="58"/>
                  <a:pt x="1011" y="56"/>
                  <a:pt x="1010" y="53"/>
                </a:cubicBezTo>
                <a:cubicBezTo>
                  <a:pt x="1009" y="51"/>
                  <a:pt x="1007" y="49"/>
                  <a:pt x="1005" y="47"/>
                </a:cubicBezTo>
                <a:cubicBezTo>
                  <a:pt x="1005" y="47"/>
                  <a:pt x="1005" y="47"/>
                  <a:pt x="1005" y="48"/>
                </a:cubicBezTo>
                <a:cubicBezTo>
                  <a:pt x="997" y="35"/>
                  <a:pt x="986" y="25"/>
                  <a:pt x="974" y="17"/>
                </a:cubicBezTo>
                <a:cubicBezTo>
                  <a:pt x="961" y="9"/>
                  <a:pt x="948" y="3"/>
                  <a:pt x="934" y="0"/>
                </a:cubicBezTo>
                <a:cubicBezTo>
                  <a:pt x="948" y="4"/>
                  <a:pt x="960" y="11"/>
                  <a:pt x="971" y="20"/>
                </a:cubicBezTo>
                <a:cubicBezTo>
                  <a:pt x="983" y="29"/>
                  <a:pt x="992" y="39"/>
                  <a:pt x="1000" y="51"/>
                </a:cubicBezTo>
                <a:cubicBezTo>
                  <a:pt x="1000" y="51"/>
                  <a:pt x="1000" y="51"/>
                  <a:pt x="1000" y="51"/>
                </a:cubicBezTo>
                <a:cubicBezTo>
                  <a:pt x="1006" y="58"/>
                  <a:pt x="1008" y="67"/>
                  <a:pt x="1009" y="77"/>
                </a:cubicBezTo>
                <a:cubicBezTo>
                  <a:pt x="1010" y="82"/>
                  <a:pt x="1010" y="87"/>
                  <a:pt x="1011" y="92"/>
                </a:cubicBezTo>
                <a:cubicBezTo>
                  <a:pt x="1012" y="94"/>
                  <a:pt x="1013" y="97"/>
                  <a:pt x="1014" y="100"/>
                </a:cubicBezTo>
                <a:cubicBezTo>
                  <a:pt x="1015" y="102"/>
                  <a:pt x="1016" y="105"/>
                  <a:pt x="1017" y="107"/>
                </a:cubicBezTo>
                <a:cubicBezTo>
                  <a:pt x="1022" y="116"/>
                  <a:pt x="1028" y="125"/>
                  <a:pt x="1035" y="133"/>
                </a:cubicBezTo>
                <a:cubicBezTo>
                  <a:pt x="1039" y="137"/>
                  <a:pt x="1042" y="141"/>
                  <a:pt x="1048" y="144"/>
                </a:cubicBezTo>
                <a:cubicBezTo>
                  <a:pt x="1059" y="149"/>
                  <a:pt x="1058" y="155"/>
                  <a:pt x="1058" y="155"/>
                </a:cubicBezTo>
                <a:cubicBezTo>
                  <a:pt x="1057" y="160"/>
                  <a:pt x="1056" y="165"/>
                  <a:pt x="1055" y="170"/>
                </a:cubicBezTo>
                <a:cubicBezTo>
                  <a:pt x="1054" y="175"/>
                  <a:pt x="1053" y="180"/>
                  <a:pt x="1052" y="185"/>
                </a:cubicBezTo>
                <a:cubicBezTo>
                  <a:pt x="1047" y="205"/>
                  <a:pt x="1042" y="224"/>
                  <a:pt x="1034" y="241"/>
                </a:cubicBezTo>
                <a:cubicBezTo>
                  <a:pt x="1030" y="249"/>
                  <a:pt x="1026" y="256"/>
                  <a:pt x="1021" y="263"/>
                </a:cubicBezTo>
                <a:cubicBezTo>
                  <a:pt x="1018" y="266"/>
                  <a:pt x="1016" y="269"/>
                  <a:pt x="1013" y="271"/>
                </a:cubicBezTo>
                <a:cubicBezTo>
                  <a:pt x="1011" y="273"/>
                  <a:pt x="1008" y="276"/>
                  <a:pt x="1005" y="278"/>
                </a:cubicBezTo>
                <a:cubicBezTo>
                  <a:pt x="994" y="285"/>
                  <a:pt x="983" y="289"/>
                  <a:pt x="976" y="289"/>
                </a:cubicBezTo>
                <a:cubicBezTo>
                  <a:pt x="976" y="289"/>
                  <a:pt x="976" y="289"/>
                  <a:pt x="975" y="289"/>
                </a:cubicBezTo>
                <a:cubicBezTo>
                  <a:pt x="975" y="283"/>
                  <a:pt x="974" y="277"/>
                  <a:pt x="977" y="272"/>
                </a:cubicBezTo>
                <a:cubicBezTo>
                  <a:pt x="987" y="258"/>
                  <a:pt x="997" y="240"/>
                  <a:pt x="995" y="222"/>
                </a:cubicBezTo>
                <a:cubicBezTo>
                  <a:pt x="992" y="205"/>
                  <a:pt x="984" y="189"/>
                  <a:pt x="980" y="172"/>
                </a:cubicBezTo>
                <a:cubicBezTo>
                  <a:pt x="983" y="188"/>
                  <a:pt x="990" y="204"/>
                  <a:pt x="991" y="220"/>
                </a:cubicBezTo>
                <a:cubicBezTo>
                  <a:pt x="993" y="237"/>
                  <a:pt x="983" y="254"/>
                  <a:pt x="972" y="267"/>
                </a:cubicBezTo>
                <a:cubicBezTo>
                  <a:pt x="966" y="239"/>
                  <a:pt x="960" y="210"/>
                  <a:pt x="945" y="185"/>
                </a:cubicBezTo>
                <a:cubicBezTo>
                  <a:pt x="934" y="165"/>
                  <a:pt x="919" y="149"/>
                  <a:pt x="903" y="133"/>
                </a:cubicBezTo>
                <a:cubicBezTo>
                  <a:pt x="918" y="151"/>
                  <a:pt x="934" y="169"/>
                  <a:pt x="943" y="191"/>
                </a:cubicBezTo>
                <a:cubicBezTo>
                  <a:pt x="949" y="204"/>
                  <a:pt x="954" y="218"/>
                  <a:pt x="956" y="233"/>
                </a:cubicBezTo>
                <a:cubicBezTo>
                  <a:pt x="958" y="250"/>
                  <a:pt x="963" y="268"/>
                  <a:pt x="964" y="285"/>
                </a:cubicBezTo>
                <a:cubicBezTo>
                  <a:pt x="964" y="292"/>
                  <a:pt x="964" y="298"/>
                  <a:pt x="963" y="304"/>
                </a:cubicBezTo>
                <a:cubicBezTo>
                  <a:pt x="961" y="313"/>
                  <a:pt x="961" y="313"/>
                  <a:pt x="961" y="313"/>
                </a:cubicBezTo>
                <a:cubicBezTo>
                  <a:pt x="961" y="313"/>
                  <a:pt x="961" y="313"/>
                  <a:pt x="961" y="313"/>
                </a:cubicBezTo>
                <a:cubicBezTo>
                  <a:pt x="948" y="357"/>
                  <a:pt x="900" y="382"/>
                  <a:pt x="854" y="384"/>
                </a:cubicBezTo>
                <a:cubicBezTo>
                  <a:pt x="872" y="366"/>
                  <a:pt x="887" y="345"/>
                  <a:pt x="891" y="319"/>
                </a:cubicBezTo>
                <a:cubicBezTo>
                  <a:pt x="895" y="292"/>
                  <a:pt x="887" y="264"/>
                  <a:pt x="873" y="240"/>
                </a:cubicBezTo>
                <a:cubicBezTo>
                  <a:pt x="843" y="189"/>
                  <a:pt x="794" y="168"/>
                  <a:pt x="736" y="163"/>
                </a:cubicBezTo>
                <a:cubicBezTo>
                  <a:pt x="797" y="173"/>
                  <a:pt x="848" y="201"/>
                  <a:pt x="869" y="262"/>
                </a:cubicBezTo>
                <a:cubicBezTo>
                  <a:pt x="861" y="262"/>
                  <a:pt x="855" y="268"/>
                  <a:pt x="847" y="270"/>
                </a:cubicBezTo>
                <a:cubicBezTo>
                  <a:pt x="838" y="273"/>
                  <a:pt x="829" y="275"/>
                  <a:pt x="820" y="277"/>
                </a:cubicBezTo>
                <a:cubicBezTo>
                  <a:pt x="811" y="280"/>
                  <a:pt x="801" y="280"/>
                  <a:pt x="791" y="281"/>
                </a:cubicBezTo>
                <a:cubicBezTo>
                  <a:pt x="787" y="281"/>
                  <a:pt x="784" y="281"/>
                  <a:pt x="780" y="281"/>
                </a:cubicBezTo>
                <a:cubicBezTo>
                  <a:pt x="774" y="280"/>
                  <a:pt x="776" y="278"/>
                  <a:pt x="774" y="273"/>
                </a:cubicBezTo>
                <a:cubicBezTo>
                  <a:pt x="758" y="239"/>
                  <a:pt x="722" y="215"/>
                  <a:pt x="688" y="203"/>
                </a:cubicBezTo>
                <a:cubicBezTo>
                  <a:pt x="705" y="210"/>
                  <a:pt x="720" y="220"/>
                  <a:pt x="734" y="232"/>
                </a:cubicBezTo>
                <a:cubicBezTo>
                  <a:pt x="747" y="244"/>
                  <a:pt x="764" y="260"/>
                  <a:pt x="768" y="278"/>
                </a:cubicBezTo>
                <a:cubicBezTo>
                  <a:pt x="745" y="271"/>
                  <a:pt x="725" y="257"/>
                  <a:pt x="702" y="251"/>
                </a:cubicBezTo>
                <a:cubicBezTo>
                  <a:pt x="683" y="246"/>
                  <a:pt x="664" y="246"/>
                  <a:pt x="644" y="250"/>
                </a:cubicBezTo>
                <a:cubicBezTo>
                  <a:pt x="663" y="248"/>
                  <a:pt x="682" y="249"/>
                  <a:pt x="701" y="255"/>
                </a:cubicBezTo>
                <a:cubicBezTo>
                  <a:pt x="725" y="263"/>
                  <a:pt x="744" y="278"/>
                  <a:pt x="767" y="287"/>
                </a:cubicBezTo>
                <a:cubicBezTo>
                  <a:pt x="787" y="292"/>
                  <a:pt x="807" y="292"/>
                  <a:pt x="827" y="289"/>
                </a:cubicBezTo>
                <a:cubicBezTo>
                  <a:pt x="831" y="288"/>
                  <a:pt x="871" y="278"/>
                  <a:pt x="871" y="279"/>
                </a:cubicBezTo>
                <a:cubicBezTo>
                  <a:pt x="874" y="295"/>
                  <a:pt x="877" y="313"/>
                  <a:pt x="870" y="329"/>
                </a:cubicBezTo>
                <a:cubicBezTo>
                  <a:pt x="860" y="352"/>
                  <a:pt x="838" y="370"/>
                  <a:pt x="818" y="384"/>
                </a:cubicBezTo>
                <a:cubicBezTo>
                  <a:pt x="782" y="409"/>
                  <a:pt x="726" y="430"/>
                  <a:pt x="714" y="477"/>
                </a:cubicBezTo>
                <a:cubicBezTo>
                  <a:pt x="708" y="470"/>
                  <a:pt x="700" y="463"/>
                  <a:pt x="699" y="454"/>
                </a:cubicBezTo>
                <a:cubicBezTo>
                  <a:pt x="698" y="445"/>
                  <a:pt x="703" y="435"/>
                  <a:pt x="706" y="427"/>
                </a:cubicBezTo>
                <a:cubicBezTo>
                  <a:pt x="712" y="406"/>
                  <a:pt x="705" y="389"/>
                  <a:pt x="695" y="371"/>
                </a:cubicBezTo>
                <a:cubicBezTo>
                  <a:pt x="697" y="362"/>
                  <a:pt x="700" y="344"/>
                  <a:pt x="699" y="334"/>
                </a:cubicBezTo>
                <a:cubicBezTo>
                  <a:pt x="698" y="317"/>
                  <a:pt x="682" y="305"/>
                  <a:pt x="676" y="290"/>
                </a:cubicBezTo>
                <a:cubicBezTo>
                  <a:pt x="680" y="304"/>
                  <a:pt x="692" y="315"/>
                  <a:pt x="696" y="330"/>
                </a:cubicBezTo>
                <a:cubicBezTo>
                  <a:pt x="697" y="339"/>
                  <a:pt x="692" y="355"/>
                  <a:pt x="690" y="364"/>
                </a:cubicBezTo>
                <a:cubicBezTo>
                  <a:pt x="677" y="342"/>
                  <a:pt x="657" y="314"/>
                  <a:pt x="631" y="307"/>
                </a:cubicBezTo>
                <a:cubicBezTo>
                  <a:pt x="664" y="319"/>
                  <a:pt x="689" y="364"/>
                  <a:pt x="698" y="396"/>
                </a:cubicBezTo>
                <a:cubicBezTo>
                  <a:pt x="704" y="419"/>
                  <a:pt x="685" y="436"/>
                  <a:pt x="688" y="458"/>
                </a:cubicBezTo>
                <a:cubicBezTo>
                  <a:pt x="689" y="469"/>
                  <a:pt x="697" y="477"/>
                  <a:pt x="703" y="486"/>
                </a:cubicBezTo>
                <a:cubicBezTo>
                  <a:pt x="706" y="489"/>
                  <a:pt x="711" y="494"/>
                  <a:pt x="711" y="498"/>
                </a:cubicBezTo>
                <a:cubicBezTo>
                  <a:pt x="683" y="482"/>
                  <a:pt x="646" y="469"/>
                  <a:pt x="636" y="433"/>
                </a:cubicBezTo>
                <a:cubicBezTo>
                  <a:pt x="641" y="458"/>
                  <a:pt x="661" y="475"/>
                  <a:pt x="681" y="488"/>
                </a:cubicBezTo>
                <a:cubicBezTo>
                  <a:pt x="692" y="495"/>
                  <a:pt x="706" y="499"/>
                  <a:pt x="713" y="511"/>
                </a:cubicBezTo>
                <a:cubicBezTo>
                  <a:pt x="720" y="523"/>
                  <a:pt x="723" y="537"/>
                  <a:pt x="731" y="549"/>
                </a:cubicBezTo>
                <a:cubicBezTo>
                  <a:pt x="746" y="569"/>
                  <a:pt x="771" y="585"/>
                  <a:pt x="781" y="608"/>
                </a:cubicBezTo>
                <a:cubicBezTo>
                  <a:pt x="789" y="629"/>
                  <a:pt x="785" y="655"/>
                  <a:pt x="778" y="675"/>
                </a:cubicBezTo>
                <a:cubicBezTo>
                  <a:pt x="770" y="701"/>
                  <a:pt x="757" y="727"/>
                  <a:pt x="761" y="754"/>
                </a:cubicBezTo>
                <a:cubicBezTo>
                  <a:pt x="765" y="780"/>
                  <a:pt x="786" y="795"/>
                  <a:pt x="809" y="802"/>
                </a:cubicBezTo>
                <a:cubicBezTo>
                  <a:pt x="827" y="808"/>
                  <a:pt x="850" y="807"/>
                  <a:pt x="864" y="822"/>
                </a:cubicBezTo>
                <a:cubicBezTo>
                  <a:pt x="880" y="840"/>
                  <a:pt x="889" y="865"/>
                  <a:pt x="896" y="888"/>
                </a:cubicBezTo>
                <a:cubicBezTo>
                  <a:pt x="842" y="855"/>
                  <a:pt x="774" y="850"/>
                  <a:pt x="728" y="806"/>
                </a:cubicBezTo>
                <a:cubicBezTo>
                  <a:pt x="708" y="787"/>
                  <a:pt x="690" y="766"/>
                  <a:pt x="668" y="749"/>
                </a:cubicBezTo>
                <a:cubicBezTo>
                  <a:pt x="668" y="749"/>
                  <a:pt x="667" y="749"/>
                  <a:pt x="667" y="748"/>
                </a:cubicBezTo>
                <a:cubicBezTo>
                  <a:pt x="666" y="747"/>
                  <a:pt x="665" y="746"/>
                  <a:pt x="664" y="745"/>
                </a:cubicBezTo>
                <a:cubicBezTo>
                  <a:pt x="661" y="742"/>
                  <a:pt x="659" y="739"/>
                  <a:pt x="656" y="735"/>
                </a:cubicBezTo>
                <a:cubicBezTo>
                  <a:pt x="656" y="735"/>
                  <a:pt x="656" y="735"/>
                  <a:pt x="655" y="735"/>
                </a:cubicBezTo>
                <a:cubicBezTo>
                  <a:pt x="653" y="731"/>
                  <a:pt x="650" y="727"/>
                  <a:pt x="646" y="723"/>
                </a:cubicBezTo>
                <a:cubicBezTo>
                  <a:pt x="645" y="720"/>
                  <a:pt x="644" y="718"/>
                  <a:pt x="642" y="716"/>
                </a:cubicBezTo>
                <a:cubicBezTo>
                  <a:pt x="642" y="715"/>
                  <a:pt x="642" y="715"/>
                  <a:pt x="642" y="714"/>
                </a:cubicBezTo>
                <a:cubicBezTo>
                  <a:pt x="641" y="707"/>
                  <a:pt x="640" y="699"/>
                  <a:pt x="643" y="691"/>
                </a:cubicBezTo>
                <a:cubicBezTo>
                  <a:pt x="643" y="689"/>
                  <a:pt x="644" y="687"/>
                  <a:pt x="645" y="685"/>
                </a:cubicBezTo>
                <a:cubicBezTo>
                  <a:pt x="646" y="683"/>
                  <a:pt x="647" y="681"/>
                  <a:pt x="648" y="679"/>
                </a:cubicBezTo>
                <a:cubicBezTo>
                  <a:pt x="651" y="675"/>
                  <a:pt x="653" y="672"/>
                  <a:pt x="657" y="668"/>
                </a:cubicBezTo>
                <a:cubicBezTo>
                  <a:pt x="663" y="661"/>
                  <a:pt x="670" y="653"/>
                  <a:pt x="675" y="645"/>
                </a:cubicBezTo>
                <a:cubicBezTo>
                  <a:pt x="677" y="641"/>
                  <a:pt x="679" y="637"/>
                  <a:pt x="681" y="633"/>
                </a:cubicBezTo>
                <a:cubicBezTo>
                  <a:pt x="682" y="629"/>
                  <a:pt x="684" y="625"/>
                  <a:pt x="685" y="622"/>
                </a:cubicBezTo>
                <a:cubicBezTo>
                  <a:pt x="686" y="618"/>
                  <a:pt x="687" y="615"/>
                  <a:pt x="688" y="612"/>
                </a:cubicBezTo>
                <a:cubicBezTo>
                  <a:pt x="688" y="609"/>
                  <a:pt x="688" y="607"/>
                  <a:pt x="689" y="604"/>
                </a:cubicBezTo>
                <a:cubicBezTo>
                  <a:pt x="689" y="600"/>
                  <a:pt x="690" y="598"/>
                  <a:pt x="690" y="598"/>
                </a:cubicBezTo>
                <a:cubicBezTo>
                  <a:pt x="690" y="598"/>
                  <a:pt x="689" y="600"/>
                  <a:pt x="688" y="604"/>
                </a:cubicBezTo>
                <a:cubicBezTo>
                  <a:pt x="688" y="606"/>
                  <a:pt x="687" y="609"/>
                  <a:pt x="686" y="612"/>
                </a:cubicBezTo>
                <a:cubicBezTo>
                  <a:pt x="685" y="615"/>
                  <a:pt x="684" y="618"/>
                  <a:pt x="683" y="621"/>
                </a:cubicBezTo>
                <a:cubicBezTo>
                  <a:pt x="682" y="625"/>
                  <a:pt x="680" y="628"/>
                  <a:pt x="678" y="632"/>
                </a:cubicBezTo>
                <a:cubicBezTo>
                  <a:pt x="676" y="636"/>
                  <a:pt x="674" y="639"/>
                  <a:pt x="672" y="643"/>
                </a:cubicBezTo>
                <a:cubicBezTo>
                  <a:pt x="666" y="650"/>
                  <a:pt x="659" y="657"/>
                  <a:pt x="652" y="664"/>
                </a:cubicBezTo>
                <a:cubicBezTo>
                  <a:pt x="649" y="667"/>
                  <a:pt x="645" y="671"/>
                  <a:pt x="642" y="675"/>
                </a:cubicBezTo>
                <a:cubicBezTo>
                  <a:pt x="641" y="677"/>
                  <a:pt x="639" y="679"/>
                  <a:pt x="638" y="681"/>
                </a:cubicBezTo>
                <a:cubicBezTo>
                  <a:pt x="637" y="684"/>
                  <a:pt x="636" y="686"/>
                  <a:pt x="635" y="688"/>
                </a:cubicBezTo>
                <a:cubicBezTo>
                  <a:pt x="634" y="690"/>
                  <a:pt x="634" y="692"/>
                  <a:pt x="633" y="694"/>
                </a:cubicBezTo>
                <a:cubicBezTo>
                  <a:pt x="631" y="686"/>
                  <a:pt x="629" y="678"/>
                  <a:pt x="628" y="670"/>
                </a:cubicBezTo>
                <a:cubicBezTo>
                  <a:pt x="625" y="654"/>
                  <a:pt x="624" y="638"/>
                  <a:pt x="626" y="623"/>
                </a:cubicBezTo>
                <a:cubicBezTo>
                  <a:pt x="627" y="609"/>
                  <a:pt x="633" y="595"/>
                  <a:pt x="638" y="585"/>
                </a:cubicBezTo>
                <a:cubicBezTo>
                  <a:pt x="644" y="574"/>
                  <a:pt x="650" y="566"/>
                  <a:pt x="654" y="560"/>
                </a:cubicBezTo>
                <a:cubicBezTo>
                  <a:pt x="659" y="555"/>
                  <a:pt x="661" y="552"/>
                  <a:pt x="661" y="552"/>
                </a:cubicBezTo>
                <a:cubicBezTo>
                  <a:pt x="661" y="552"/>
                  <a:pt x="658" y="555"/>
                  <a:pt x="654" y="560"/>
                </a:cubicBezTo>
                <a:cubicBezTo>
                  <a:pt x="649" y="565"/>
                  <a:pt x="642" y="573"/>
                  <a:pt x="636" y="583"/>
                </a:cubicBezTo>
                <a:cubicBezTo>
                  <a:pt x="629" y="594"/>
                  <a:pt x="623" y="607"/>
                  <a:pt x="620" y="622"/>
                </a:cubicBezTo>
                <a:cubicBezTo>
                  <a:pt x="619" y="624"/>
                  <a:pt x="619" y="626"/>
                  <a:pt x="618" y="628"/>
                </a:cubicBezTo>
                <a:cubicBezTo>
                  <a:pt x="618" y="630"/>
                  <a:pt x="618" y="632"/>
                  <a:pt x="618" y="634"/>
                </a:cubicBezTo>
                <a:cubicBezTo>
                  <a:pt x="617" y="638"/>
                  <a:pt x="617" y="642"/>
                  <a:pt x="617" y="646"/>
                </a:cubicBezTo>
                <a:cubicBezTo>
                  <a:pt x="617" y="654"/>
                  <a:pt x="617" y="663"/>
                  <a:pt x="618" y="671"/>
                </a:cubicBezTo>
                <a:cubicBezTo>
                  <a:pt x="619" y="680"/>
                  <a:pt x="620" y="690"/>
                  <a:pt x="622" y="699"/>
                </a:cubicBezTo>
                <a:cubicBezTo>
                  <a:pt x="619" y="697"/>
                  <a:pt x="617" y="694"/>
                  <a:pt x="613" y="692"/>
                </a:cubicBezTo>
                <a:cubicBezTo>
                  <a:pt x="609" y="688"/>
                  <a:pt x="604" y="684"/>
                  <a:pt x="599" y="680"/>
                </a:cubicBezTo>
                <a:cubicBezTo>
                  <a:pt x="596" y="678"/>
                  <a:pt x="594" y="676"/>
                  <a:pt x="592" y="673"/>
                </a:cubicBezTo>
                <a:cubicBezTo>
                  <a:pt x="589" y="671"/>
                  <a:pt x="587" y="669"/>
                  <a:pt x="585" y="666"/>
                </a:cubicBezTo>
                <a:cubicBezTo>
                  <a:pt x="577" y="657"/>
                  <a:pt x="571" y="645"/>
                  <a:pt x="569" y="633"/>
                </a:cubicBezTo>
                <a:cubicBezTo>
                  <a:pt x="567" y="622"/>
                  <a:pt x="569" y="610"/>
                  <a:pt x="574" y="602"/>
                </a:cubicBezTo>
                <a:cubicBezTo>
                  <a:pt x="579" y="593"/>
                  <a:pt x="586" y="588"/>
                  <a:pt x="591" y="585"/>
                </a:cubicBezTo>
                <a:cubicBezTo>
                  <a:pt x="596" y="582"/>
                  <a:pt x="599" y="580"/>
                  <a:pt x="599" y="580"/>
                </a:cubicBezTo>
                <a:cubicBezTo>
                  <a:pt x="599" y="580"/>
                  <a:pt x="596" y="582"/>
                  <a:pt x="590" y="584"/>
                </a:cubicBezTo>
                <a:cubicBezTo>
                  <a:pt x="585" y="587"/>
                  <a:pt x="578" y="592"/>
                  <a:pt x="572" y="600"/>
                </a:cubicBezTo>
                <a:cubicBezTo>
                  <a:pt x="566" y="609"/>
                  <a:pt x="562" y="621"/>
                  <a:pt x="564" y="634"/>
                </a:cubicBezTo>
                <a:cubicBezTo>
                  <a:pt x="565" y="647"/>
                  <a:pt x="571" y="660"/>
                  <a:pt x="579" y="671"/>
                </a:cubicBezTo>
                <a:cubicBezTo>
                  <a:pt x="581" y="674"/>
                  <a:pt x="583" y="677"/>
                  <a:pt x="585" y="680"/>
                </a:cubicBezTo>
                <a:cubicBezTo>
                  <a:pt x="587" y="682"/>
                  <a:pt x="590" y="685"/>
                  <a:pt x="592" y="687"/>
                </a:cubicBezTo>
                <a:cubicBezTo>
                  <a:pt x="597" y="692"/>
                  <a:pt x="602" y="696"/>
                  <a:pt x="606" y="700"/>
                </a:cubicBezTo>
                <a:cubicBezTo>
                  <a:pt x="615" y="709"/>
                  <a:pt x="623" y="717"/>
                  <a:pt x="629" y="724"/>
                </a:cubicBezTo>
                <a:cubicBezTo>
                  <a:pt x="631" y="726"/>
                  <a:pt x="633" y="728"/>
                  <a:pt x="634" y="730"/>
                </a:cubicBezTo>
                <a:cubicBezTo>
                  <a:pt x="635" y="732"/>
                  <a:pt x="636" y="733"/>
                  <a:pt x="636" y="734"/>
                </a:cubicBezTo>
                <a:cubicBezTo>
                  <a:pt x="637" y="735"/>
                  <a:pt x="637" y="735"/>
                  <a:pt x="637" y="735"/>
                </a:cubicBezTo>
                <a:cubicBezTo>
                  <a:pt x="610" y="728"/>
                  <a:pt x="581" y="730"/>
                  <a:pt x="555" y="733"/>
                </a:cubicBezTo>
                <a:cubicBezTo>
                  <a:pt x="542" y="734"/>
                  <a:pt x="522" y="740"/>
                  <a:pt x="510" y="732"/>
                </a:cubicBezTo>
                <a:cubicBezTo>
                  <a:pt x="501" y="726"/>
                  <a:pt x="498" y="712"/>
                  <a:pt x="495" y="703"/>
                </a:cubicBezTo>
                <a:cubicBezTo>
                  <a:pt x="487" y="670"/>
                  <a:pt x="485" y="637"/>
                  <a:pt x="492" y="604"/>
                </a:cubicBezTo>
                <a:cubicBezTo>
                  <a:pt x="496" y="587"/>
                  <a:pt x="499" y="571"/>
                  <a:pt x="510" y="558"/>
                </a:cubicBezTo>
                <a:cubicBezTo>
                  <a:pt x="523" y="543"/>
                  <a:pt x="540" y="533"/>
                  <a:pt x="553" y="519"/>
                </a:cubicBezTo>
                <a:cubicBezTo>
                  <a:pt x="559" y="512"/>
                  <a:pt x="564" y="505"/>
                  <a:pt x="567" y="497"/>
                </a:cubicBezTo>
                <a:cubicBezTo>
                  <a:pt x="570" y="489"/>
                  <a:pt x="571" y="480"/>
                  <a:pt x="571" y="471"/>
                </a:cubicBezTo>
                <a:cubicBezTo>
                  <a:pt x="570" y="466"/>
                  <a:pt x="568" y="464"/>
                  <a:pt x="573" y="460"/>
                </a:cubicBezTo>
                <a:cubicBezTo>
                  <a:pt x="577" y="457"/>
                  <a:pt x="581" y="453"/>
                  <a:pt x="584" y="449"/>
                </a:cubicBezTo>
                <a:cubicBezTo>
                  <a:pt x="609" y="419"/>
                  <a:pt x="610" y="377"/>
                  <a:pt x="628" y="344"/>
                </a:cubicBezTo>
                <a:cubicBezTo>
                  <a:pt x="607" y="377"/>
                  <a:pt x="603" y="431"/>
                  <a:pt x="568" y="453"/>
                </a:cubicBezTo>
                <a:cubicBezTo>
                  <a:pt x="562" y="427"/>
                  <a:pt x="550" y="402"/>
                  <a:pt x="547" y="376"/>
                </a:cubicBezTo>
                <a:cubicBezTo>
                  <a:pt x="544" y="351"/>
                  <a:pt x="557" y="336"/>
                  <a:pt x="580" y="327"/>
                </a:cubicBezTo>
                <a:cubicBezTo>
                  <a:pt x="556" y="335"/>
                  <a:pt x="541" y="350"/>
                  <a:pt x="543" y="376"/>
                </a:cubicBezTo>
                <a:cubicBezTo>
                  <a:pt x="544" y="405"/>
                  <a:pt x="556" y="432"/>
                  <a:pt x="559" y="461"/>
                </a:cubicBezTo>
                <a:cubicBezTo>
                  <a:pt x="560" y="466"/>
                  <a:pt x="562" y="492"/>
                  <a:pt x="553" y="488"/>
                </a:cubicBezTo>
                <a:cubicBezTo>
                  <a:pt x="540" y="483"/>
                  <a:pt x="532" y="472"/>
                  <a:pt x="523" y="462"/>
                </a:cubicBezTo>
                <a:cubicBezTo>
                  <a:pt x="505" y="442"/>
                  <a:pt x="493" y="419"/>
                  <a:pt x="501" y="392"/>
                </a:cubicBezTo>
                <a:cubicBezTo>
                  <a:pt x="493" y="412"/>
                  <a:pt x="497" y="432"/>
                  <a:pt x="508" y="451"/>
                </a:cubicBezTo>
                <a:cubicBezTo>
                  <a:pt x="517" y="466"/>
                  <a:pt x="534" y="492"/>
                  <a:pt x="553" y="497"/>
                </a:cubicBezTo>
                <a:cubicBezTo>
                  <a:pt x="544" y="512"/>
                  <a:pt x="526" y="522"/>
                  <a:pt x="512" y="532"/>
                </a:cubicBezTo>
                <a:cubicBezTo>
                  <a:pt x="504" y="538"/>
                  <a:pt x="498" y="545"/>
                  <a:pt x="492" y="552"/>
                </a:cubicBezTo>
                <a:cubicBezTo>
                  <a:pt x="492" y="551"/>
                  <a:pt x="492" y="549"/>
                  <a:pt x="491" y="547"/>
                </a:cubicBezTo>
                <a:cubicBezTo>
                  <a:pt x="491" y="544"/>
                  <a:pt x="491" y="542"/>
                  <a:pt x="490" y="539"/>
                </a:cubicBezTo>
                <a:cubicBezTo>
                  <a:pt x="490" y="537"/>
                  <a:pt x="489" y="534"/>
                  <a:pt x="488" y="531"/>
                </a:cubicBezTo>
                <a:cubicBezTo>
                  <a:pt x="487" y="526"/>
                  <a:pt x="485" y="521"/>
                  <a:pt x="484" y="515"/>
                </a:cubicBezTo>
                <a:cubicBezTo>
                  <a:pt x="482" y="510"/>
                  <a:pt x="480" y="505"/>
                  <a:pt x="479" y="499"/>
                </a:cubicBezTo>
                <a:cubicBezTo>
                  <a:pt x="477" y="494"/>
                  <a:pt x="476" y="488"/>
                  <a:pt x="474" y="483"/>
                </a:cubicBezTo>
                <a:cubicBezTo>
                  <a:pt x="472" y="477"/>
                  <a:pt x="471" y="471"/>
                  <a:pt x="470" y="465"/>
                </a:cubicBezTo>
                <a:cubicBezTo>
                  <a:pt x="464" y="441"/>
                  <a:pt x="459" y="414"/>
                  <a:pt x="456" y="388"/>
                </a:cubicBezTo>
                <a:cubicBezTo>
                  <a:pt x="455" y="379"/>
                  <a:pt x="456" y="360"/>
                  <a:pt x="458" y="353"/>
                </a:cubicBezTo>
                <a:cubicBezTo>
                  <a:pt x="461" y="347"/>
                  <a:pt x="464" y="338"/>
                  <a:pt x="469" y="327"/>
                </a:cubicBezTo>
                <a:cubicBezTo>
                  <a:pt x="474" y="317"/>
                  <a:pt x="480" y="304"/>
                  <a:pt x="487" y="292"/>
                </a:cubicBezTo>
                <a:cubicBezTo>
                  <a:pt x="491" y="286"/>
                  <a:pt x="495" y="280"/>
                  <a:pt x="500" y="274"/>
                </a:cubicBezTo>
                <a:cubicBezTo>
                  <a:pt x="504" y="269"/>
                  <a:pt x="510" y="263"/>
                  <a:pt x="516" y="260"/>
                </a:cubicBezTo>
                <a:cubicBezTo>
                  <a:pt x="529" y="253"/>
                  <a:pt x="545" y="250"/>
                  <a:pt x="558" y="241"/>
                </a:cubicBezTo>
                <a:cubicBezTo>
                  <a:pt x="565" y="237"/>
                  <a:pt x="570" y="232"/>
                  <a:pt x="574" y="226"/>
                </a:cubicBezTo>
                <a:cubicBezTo>
                  <a:pt x="575" y="225"/>
                  <a:pt x="576" y="223"/>
                  <a:pt x="577" y="222"/>
                </a:cubicBezTo>
                <a:cubicBezTo>
                  <a:pt x="578" y="220"/>
                  <a:pt x="579" y="219"/>
                  <a:pt x="580" y="217"/>
                </a:cubicBezTo>
                <a:cubicBezTo>
                  <a:pt x="582" y="215"/>
                  <a:pt x="583" y="212"/>
                  <a:pt x="584" y="209"/>
                </a:cubicBezTo>
                <a:cubicBezTo>
                  <a:pt x="589" y="198"/>
                  <a:pt x="592" y="189"/>
                  <a:pt x="593" y="182"/>
                </a:cubicBezTo>
                <a:cubicBezTo>
                  <a:pt x="595" y="175"/>
                  <a:pt x="596" y="171"/>
                  <a:pt x="596" y="171"/>
                </a:cubicBezTo>
                <a:cubicBezTo>
                  <a:pt x="596" y="171"/>
                  <a:pt x="595" y="175"/>
                  <a:pt x="593" y="182"/>
                </a:cubicBezTo>
                <a:cubicBezTo>
                  <a:pt x="590" y="188"/>
                  <a:pt x="587" y="197"/>
                  <a:pt x="581" y="208"/>
                </a:cubicBezTo>
                <a:cubicBezTo>
                  <a:pt x="580" y="210"/>
                  <a:pt x="578" y="213"/>
                  <a:pt x="577" y="215"/>
                </a:cubicBezTo>
                <a:cubicBezTo>
                  <a:pt x="576" y="217"/>
                  <a:pt x="575" y="218"/>
                  <a:pt x="574" y="219"/>
                </a:cubicBezTo>
                <a:cubicBezTo>
                  <a:pt x="573" y="221"/>
                  <a:pt x="572" y="222"/>
                  <a:pt x="571" y="223"/>
                </a:cubicBezTo>
                <a:cubicBezTo>
                  <a:pt x="567" y="228"/>
                  <a:pt x="561" y="233"/>
                  <a:pt x="555" y="236"/>
                </a:cubicBezTo>
                <a:cubicBezTo>
                  <a:pt x="549" y="239"/>
                  <a:pt x="542" y="242"/>
                  <a:pt x="534" y="244"/>
                </a:cubicBezTo>
                <a:cubicBezTo>
                  <a:pt x="527" y="246"/>
                  <a:pt x="519" y="248"/>
                  <a:pt x="511" y="251"/>
                </a:cubicBezTo>
                <a:cubicBezTo>
                  <a:pt x="503" y="255"/>
                  <a:pt x="497" y="261"/>
                  <a:pt x="491" y="266"/>
                </a:cubicBezTo>
                <a:cubicBezTo>
                  <a:pt x="485" y="272"/>
                  <a:pt x="480" y="278"/>
                  <a:pt x="476" y="285"/>
                </a:cubicBezTo>
                <a:cubicBezTo>
                  <a:pt x="467" y="297"/>
                  <a:pt x="460" y="309"/>
                  <a:pt x="454" y="320"/>
                </a:cubicBezTo>
                <a:cubicBezTo>
                  <a:pt x="453" y="322"/>
                  <a:pt x="452" y="324"/>
                  <a:pt x="452" y="325"/>
                </a:cubicBezTo>
                <a:cubicBezTo>
                  <a:pt x="452" y="320"/>
                  <a:pt x="452" y="315"/>
                  <a:pt x="452" y="310"/>
                </a:cubicBezTo>
                <a:cubicBezTo>
                  <a:pt x="453" y="285"/>
                  <a:pt x="457" y="262"/>
                  <a:pt x="462" y="242"/>
                </a:cubicBezTo>
                <a:cubicBezTo>
                  <a:pt x="467" y="223"/>
                  <a:pt x="475" y="208"/>
                  <a:pt x="480" y="197"/>
                </a:cubicBezTo>
                <a:cubicBezTo>
                  <a:pt x="486" y="187"/>
                  <a:pt x="490" y="182"/>
                  <a:pt x="490" y="182"/>
                </a:cubicBezTo>
                <a:cubicBezTo>
                  <a:pt x="490" y="182"/>
                  <a:pt x="486" y="187"/>
                  <a:pt x="479" y="197"/>
                </a:cubicBezTo>
                <a:cubicBezTo>
                  <a:pt x="473" y="207"/>
                  <a:pt x="464" y="221"/>
                  <a:pt x="457" y="241"/>
                </a:cubicBezTo>
                <a:cubicBezTo>
                  <a:pt x="451" y="259"/>
                  <a:pt x="445" y="280"/>
                  <a:pt x="442" y="304"/>
                </a:cubicBezTo>
                <a:cubicBezTo>
                  <a:pt x="437" y="294"/>
                  <a:pt x="430" y="281"/>
                  <a:pt x="424" y="268"/>
                </a:cubicBezTo>
                <a:cubicBezTo>
                  <a:pt x="421" y="261"/>
                  <a:pt x="418" y="254"/>
                  <a:pt x="416" y="247"/>
                </a:cubicBezTo>
                <a:cubicBezTo>
                  <a:pt x="414" y="240"/>
                  <a:pt x="413" y="233"/>
                  <a:pt x="412" y="228"/>
                </a:cubicBezTo>
                <a:cubicBezTo>
                  <a:pt x="412" y="225"/>
                  <a:pt x="412" y="222"/>
                  <a:pt x="411" y="220"/>
                </a:cubicBezTo>
                <a:cubicBezTo>
                  <a:pt x="411" y="217"/>
                  <a:pt x="411" y="215"/>
                  <a:pt x="411" y="214"/>
                </a:cubicBezTo>
                <a:cubicBezTo>
                  <a:pt x="411" y="210"/>
                  <a:pt x="411" y="208"/>
                  <a:pt x="411" y="208"/>
                </a:cubicBezTo>
                <a:cubicBezTo>
                  <a:pt x="411" y="208"/>
                  <a:pt x="411" y="210"/>
                  <a:pt x="411" y="214"/>
                </a:cubicBezTo>
                <a:cubicBezTo>
                  <a:pt x="411" y="215"/>
                  <a:pt x="410" y="217"/>
                  <a:pt x="410" y="220"/>
                </a:cubicBezTo>
                <a:cubicBezTo>
                  <a:pt x="410" y="222"/>
                  <a:pt x="410" y="225"/>
                  <a:pt x="411" y="228"/>
                </a:cubicBezTo>
                <a:cubicBezTo>
                  <a:pt x="411" y="234"/>
                  <a:pt x="412" y="240"/>
                  <a:pt x="413" y="248"/>
                </a:cubicBezTo>
                <a:cubicBezTo>
                  <a:pt x="415" y="255"/>
                  <a:pt x="417" y="262"/>
                  <a:pt x="420" y="270"/>
                </a:cubicBezTo>
                <a:cubicBezTo>
                  <a:pt x="425" y="284"/>
                  <a:pt x="432" y="299"/>
                  <a:pt x="436" y="309"/>
                </a:cubicBezTo>
                <a:cubicBezTo>
                  <a:pt x="438" y="315"/>
                  <a:pt x="439" y="319"/>
                  <a:pt x="440" y="323"/>
                </a:cubicBezTo>
                <a:cubicBezTo>
                  <a:pt x="440" y="323"/>
                  <a:pt x="440" y="323"/>
                  <a:pt x="440" y="323"/>
                </a:cubicBezTo>
                <a:cubicBezTo>
                  <a:pt x="439" y="338"/>
                  <a:pt x="439" y="357"/>
                  <a:pt x="439" y="357"/>
                </a:cubicBezTo>
                <a:cubicBezTo>
                  <a:pt x="439" y="367"/>
                  <a:pt x="439" y="378"/>
                  <a:pt x="439" y="389"/>
                </a:cubicBezTo>
                <a:cubicBezTo>
                  <a:pt x="441" y="417"/>
                  <a:pt x="444" y="444"/>
                  <a:pt x="447" y="469"/>
                </a:cubicBezTo>
                <a:cubicBezTo>
                  <a:pt x="448" y="475"/>
                  <a:pt x="449" y="482"/>
                  <a:pt x="450" y="488"/>
                </a:cubicBezTo>
                <a:cubicBezTo>
                  <a:pt x="452" y="494"/>
                  <a:pt x="453" y="500"/>
                  <a:pt x="454" y="506"/>
                </a:cubicBezTo>
                <a:cubicBezTo>
                  <a:pt x="455" y="512"/>
                  <a:pt x="457" y="517"/>
                  <a:pt x="458" y="522"/>
                </a:cubicBezTo>
                <a:cubicBezTo>
                  <a:pt x="459" y="527"/>
                  <a:pt x="460" y="532"/>
                  <a:pt x="461" y="537"/>
                </a:cubicBezTo>
                <a:cubicBezTo>
                  <a:pt x="461" y="539"/>
                  <a:pt x="462" y="541"/>
                  <a:pt x="462" y="544"/>
                </a:cubicBezTo>
                <a:cubicBezTo>
                  <a:pt x="462" y="545"/>
                  <a:pt x="462" y="547"/>
                  <a:pt x="462" y="549"/>
                </a:cubicBezTo>
                <a:cubicBezTo>
                  <a:pt x="453" y="534"/>
                  <a:pt x="439" y="521"/>
                  <a:pt x="423" y="513"/>
                </a:cubicBezTo>
                <a:cubicBezTo>
                  <a:pt x="404" y="503"/>
                  <a:pt x="385" y="495"/>
                  <a:pt x="369" y="480"/>
                </a:cubicBezTo>
                <a:cubicBezTo>
                  <a:pt x="358" y="470"/>
                  <a:pt x="357" y="455"/>
                  <a:pt x="354" y="442"/>
                </a:cubicBezTo>
                <a:cubicBezTo>
                  <a:pt x="351" y="434"/>
                  <a:pt x="352" y="433"/>
                  <a:pt x="355" y="426"/>
                </a:cubicBezTo>
                <a:cubicBezTo>
                  <a:pt x="359" y="419"/>
                  <a:pt x="361" y="412"/>
                  <a:pt x="362" y="404"/>
                </a:cubicBezTo>
                <a:cubicBezTo>
                  <a:pt x="367" y="375"/>
                  <a:pt x="358" y="346"/>
                  <a:pt x="342" y="321"/>
                </a:cubicBezTo>
                <a:cubicBezTo>
                  <a:pt x="360" y="353"/>
                  <a:pt x="366" y="393"/>
                  <a:pt x="348" y="425"/>
                </a:cubicBezTo>
                <a:cubicBezTo>
                  <a:pt x="335" y="396"/>
                  <a:pt x="312" y="376"/>
                  <a:pt x="282" y="368"/>
                </a:cubicBezTo>
                <a:cubicBezTo>
                  <a:pt x="295" y="373"/>
                  <a:pt x="307" y="379"/>
                  <a:pt x="318" y="389"/>
                </a:cubicBezTo>
                <a:cubicBezTo>
                  <a:pt x="324" y="394"/>
                  <a:pt x="329" y="401"/>
                  <a:pt x="333" y="408"/>
                </a:cubicBezTo>
                <a:cubicBezTo>
                  <a:pt x="336" y="412"/>
                  <a:pt x="338" y="416"/>
                  <a:pt x="339" y="420"/>
                </a:cubicBezTo>
                <a:cubicBezTo>
                  <a:pt x="342" y="426"/>
                  <a:pt x="344" y="428"/>
                  <a:pt x="338" y="431"/>
                </a:cubicBezTo>
                <a:cubicBezTo>
                  <a:pt x="307" y="444"/>
                  <a:pt x="259" y="430"/>
                  <a:pt x="239" y="404"/>
                </a:cubicBezTo>
                <a:cubicBezTo>
                  <a:pt x="259" y="434"/>
                  <a:pt x="312" y="452"/>
                  <a:pt x="345" y="436"/>
                </a:cubicBezTo>
                <a:cubicBezTo>
                  <a:pt x="351" y="458"/>
                  <a:pt x="350" y="479"/>
                  <a:pt x="368" y="495"/>
                </a:cubicBezTo>
                <a:cubicBezTo>
                  <a:pt x="348" y="504"/>
                  <a:pt x="330" y="509"/>
                  <a:pt x="307" y="505"/>
                </a:cubicBezTo>
                <a:cubicBezTo>
                  <a:pt x="294" y="503"/>
                  <a:pt x="281" y="500"/>
                  <a:pt x="268" y="497"/>
                </a:cubicBezTo>
                <a:cubicBezTo>
                  <a:pt x="261" y="496"/>
                  <a:pt x="255" y="495"/>
                  <a:pt x="249" y="494"/>
                </a:cubicBezTo>
                <a:cubicBezTo>
                  <a:pt x="246" y="489"/>
                  <a:pt x="243" y="485"/>
                  <a:pt x="239" y="481"/>
                </a:cubicBezTo>
                <a:cubicBezTo>
                  <a:pt x="208" y="442"/>
                  <a:pt x="155" y="427"/>
                  <a:pt x="108" y="443"/>
                </a:cubicBezTo>
                <a:cubicBezTo>
                  <a:pt x="157" y="430"/>
                  <a:pt x="208" y="450"/>
                  <a:pt x="235" y="491"/>
                </a:cubicBezTo>
                <a:cubicBezTo>
                  <a:pt x="207" y="488"/>
                  <a:pt x="182" y="489"/>
                  <a:pt x="156" y="497"/>
                </a:cubicBezTo>
                <a:cubicBezTo>
                  <a:pt x="140" y="502"/>
                  <a:pt x="125" y="509"/>
                  <a:pt x="110" y="516"/>
                </a:cubicBezTo>
                <a:cubicBezTo>
                  <a:pt x="110" y="516"/>
                  <a:pt x="110" y="516"/>
                  <a:pt x="110" y="516"/>
                </a:cubicBezTo>
                <a:cubicBezTo>
                  <a:pt x="110" y="516"/>
                  <a:pt x="110" y="516"/>
                  <a:pt x="110" y="516"/>
                </a:cubicBezTo>
                <a:cubicBezTo>
                  <a:pt x="108" y="517"/>
                  <a:pt x="105" y="518"/>
                  <a:pt x="105" y="519"/>
                </a:cubicBezTo>
                <a:cubicBezTo>
                  <a:pt x="105" y="519"/>
                  <a:pt x="105" y="519"/>
                  <a:pt x="105" y="519"/>
                </a:cubicBezTo>
                <a:cubicBezTo>
                  <a:pt x="105" y="519"/>
                  <a:pt x="97" y="519"/>
                  <a:pt x="92" y="524"/>
                </a:cubicBezTo>
                <a:cubicBezTo>
                  <a:pt x="87" y="529"/>
                  <a:pt x="87" y="537"/>
                  <a:pt x="87" y="537"/>
                </a:cubicBezTo>
                <a:cubicBezTo>
                  <a:pt x="87" y="537"/>
                  <a:pt x="95" y="537"/>
                  <a:pt x="100" y="532"/>
                </a:cubicBezTo>
                <a:cubicBezTo>
                  <a:pt x="104" y="528"/>
                  <a:pt x="105" y="521"/>
                  <a:pt x="105" y="519"/>
                </a:cubicBezTo>
                <a:cubicBezTo>
                  <a:pt x="106" y="519"/>
                  <a:pt x="108" y="518"/>
                  <a:pt x="109" y="518"/>
                </a:cubicBezTo>
                <a:cubicBezTo>
                  <a:pt x="108" y="519"/>
                  <a:pt x="108" y="522"/>
                  <a:pt x="108" y="525"/>
                </a:cubicBezTo>
                <a:cubicBezTo>
                  <a:pt x="109" y="529"/>
                  <a:pt x="114" y="532"/>
                  <a:pt x="114" y="532"/>
                </a:cubicBezTo>
                <a:cubicBezTo>
                  <a:pt x="114" y="532"/>
                  <a:pt x="117" y="528"/>
                  <a:pt x="116" y="523"/>
                </a:cubicBezTo>
                <a:cubicBezTo>
                  <a:pt x="115" y="520"/>
                  <a:pt x="113" y="518"/>
                  <a:pt x="111" y="517"/>
                </a:cubicBezTo>
                <a:cubicBezTo>
                  <a:pt x="130" y="509"/>
                  <a:pt x="150" y="502"/>
                  <a:pt x="170" y="499"/>
                </a:cubicBezTo>
                <a:cubicBezTo>
                  <a:pt x="203" y="493"/>
                  <a:pt x="235" y="500"/>
                  <a:pt x="267" y="509"/>
                </a:cubicBezTo>
                <a:cubicBezTo>
                  <a:pt x="245" y="525"/>
                  <a:pt x="221" y="540"/>
                  <a:pt x="194" y="546"/>
                </a:cubicBezTo>
                <a:cubicBezTo>
                  <a:pt x="159" y="555"/>
                  <a:pt x="120" y="548"/>
                  <a:pt x="89" y="571"/>
                </a:cubicBezTo>
                <a:cubicBezTo>
                  <a:pt x="121" y="550"/>
                  <a:pt x="160" y="560"/>
                  <a:pt x="196" y="553"/>
                </a:cubicBezTo>
                <a:cubicBezTo>
                  <a:pt x="224" y="548"/>
                  <a:pt x="255" y="534"/>
                  <a:pt x="279" y="516"/>
                </a:cubicBezTo>
                <a:cubicBezTo>
                  <a:pt x="283" y="513"/>
                  <a:pt x="287" y="515"/>
                  <a:pt x="292" y="516"/>
                </a:cubicBezTo>
                <a:cubicBezTo>
                  <a:pt x="302" y="519"/>
                  <a:pt x="312" y="522"/>
                  <a:pt x="322" y="523"/>
                </a:cubicBezTo>
                <a:cubicBezTo>
                  <a:pt x="336" y="524"/>
                  <a:pt x="350" y="522"/>
                  <a:pt x="363" y="518"/>
                </a:cubicBezTo>
                <a:cubicBezTo>
                  <a:pt x="370" y="515"/>
                  <a:pt x="376" y="512"/>
                  <a:pt x="383" y="511"/>
                </a:cubicBezTo>
                <a:cubicBezTo>
                  <a:pt x="391" y="510"/>
                  <a:pt x="395" y="514"/>
                  <a:pt x="402" y="517"/>
                </a:cubicBezTo>
                <a:cubicBezTo>
                  <a:pt x="417" y="526"/>
                  <a:pt x="431" y="534"/>
                  <a:pt x="441" y="548"/>
                </a:cubicBezTo>
                <a:cubicBezTo>
                  <a:pt x="407" y="538"/>
                  <a:pt x="370" y="546"/>
                  <a:pt x="342" y="567"/>
                </a:cubicBezTo>
                <a:cubicBezTo>
                  <a:pt x="316" y="587"/>
                  <a:pt x="285" y="594"/>
                  <a:pt x="254" y="605"/>
                </a:cubicBezTo>
                <a:cubicBezTo>
                  <a:pt x="272" y="600"/>
                  <a:pt x="291" y="596"/>
                  <a:pt x="309" y="591"/>
                </a:cubicBezTo>
                <a:cubicBezTo>
                  <a:pt x="331" y="584"/>
                  <a:pt x="348" y="568"/>
                  <a:pt x="369" y="560"/>
                </a:cubicBezTo>
                <a:cubicBezTo>
                  <a:pt x="349" y="604"/>
                  <a:pt x="314" y="630"/>
                  <a:pt x="272" y="651"/>
                </a:cubicBezTo>
                <a:cubicBezTo>
                  <a:pt x="302" y="639"/>
                  <a:pt x="331" y="624"/>
                  <a:pt x="353" y="599"/>
                </a:cubicBezTo>
                <a:cubicBezTo>
                  <a:pt x="363" y="588"/>
                  <a:pt x="372" y="575"/>
                  <a:pt x="379" y="561"/>
                </a:cubicBezTo>
                <a:cubicBezTo>
                  <a:pt x="386" y="549"/>
                  <a:pt x="418" y="555"/>
                  <a:pt x="430" y="558"/>
                </a:cubicBezTo>
                <a:cubicBezTo>
                  <a:pt x="437" y="560"/>
                  <a:pt x="444" y="563"/>
                  <a:pt x="450" y="568"/>
                </a:cubicBezTo>
                <a:cubicBezTo>
                  <a:pt x="456" y="572"/>
                  <a:pt x="457" y="584"/>
                  <a:pt x="459" y="590"/>
                </a:cubicBezTo>
                <a:cubicBezTo>
                  <a:pt x="459" y="590"/>
                  <a:pt x="460" y="599"/>
                  <a:pt x="460" y="599"/>
                </a:cubicBezTo>
                <a:cubicBezTo>
                  <a:pt x="462" y="616"/>
                  <a:pt x="463" y="634"/>
                  <a:pt x="462" y="651"/>
                </a:cubicBezTo>
                <a:cubicBezTo>
                  <a:pt x="461" y="678"/>
                  <a:pt x="466" y="706"/>
                  <a:pt x="473" y="731"/>
                </a:cubicBezTo>
                <a:cubicBezTo>
                  <a:pt x="496" y="805"/>
                  <a:pt x="601" y="741"/>
                  <a:pt x="646" y="785"/>
                </a:cubicBezTo>
                <a:cubicBezTo>
                  <a:pt x="669" y="808"/>
                  <a:pt x="688" y="834"/>
                  <a:pt x="711" y="856"/>
                </a:cubicBezTo>
                <a:cubicBezTo>
                  <a:pt x="728" y="872"/>
                  <a:pt x="748" y="882"/>
                  <a:pt x="768" y="891"/>
                </a:cubicBezTo>
                <a:cubicBezTo>
                  <a:pt x="816" y="913"/>
                  <a:pt x="867" y="930"/>
                  <a:pt x="900" y="974"/>
                </a:cubicBezTo>
                <a:cubicBezTo>
                  <a:pt x="854" y="939"/>
                  <a:pt x="798" y="924"/>
                  <a:pt x="742" y="926"/>
                </a:cubicBezTo>
                <a:cubicBezTo>
                  <a:pt x="728" y="926"/>
                  <a:pt x="715" y="927"/>
                  <a:pt x="701" y="929"/>
                </a:cubicBezTo>
                <a:cubicBezTo>
                  <a:pt x="693" y="930"/>
                  <a:pt x="686" y="931"/>
                  <a:pt x="678" y="932"/>
                </a:cubicBezTo>
                <a:cubicBezTo>
                  <a:pt x="674" y="927"/>
                  <a:pt x="670" y="921"/>
                  <a:pt x="667" y="916"/>
                </a:cubicBezTo>
                <a:cubicBezTo>
                  <a:pt x="651" y="895"/>
                  <a:pt x="632" y="870"/>
                  <a:pt x="606" y="861"/>
                </a:cubicBezTo>
                <a:cubicBezTo>
                  <a:pt x="579" y="853"/>
                  <a:pt x="551" y="861"/>
                  <a:pt x="524" y="862"/>
                </a:cubicBezTo>
                <a:cubicBezTo>
                  <a:pt x="496" y="864"/>
                  <a:pt x="465" y="854"/>
                  <a:pt x="440" y="843"/>
                </a:cubicBezTo>
                <a:cubicBezTo>
                  <a:pt x="435" y="841"/>
                  <a:pt x="415" y="835"/>
                  <a:pt x="414" y="829"/>
                </a:cubicBezTo>
                <a:cubicBezTo>
                  <a:pt x="413" y="818"/>
                  <a:pt x="411" y="807"/>
                  <a:pt x="405" y="798"/>
                </a:cubicBezTo>
                <a:cubicBezTo>
                  <a:pt x="390" y="778"/>
                  <a:pt x="373" y="760"/>
                  <a:pt x="350" y="751"/>
                </a:cubicBezTo>
                <a:cubicBezTo>
                  <a:pt x="364" y="757"/>
                  <a:pt x="375" y="766"/>
                  <a:pt x="384" y="778"/>
                </a:cubicBezTo>
                <a:cubicBezTo>
                  <a:pt x="395" y="791"/>
                  <a:pt x="409" y="809"/>
                  <a:pt x="409" y="827"/>
                </a:cubicBezTo>
                <a:cubicBezTo>
                  <a:pt x="378" y="809"/>
                  <a:pt x="350" y="788"/>
                  <a:pt x="317" y="775"/>
                </a:cubicBezTo>
                <a:cubicBezTo>
                  <a:pt x="288" y="764"/>
                  <a:pt x="260" y="760"/>
                  <a:pt x="230" y="760"/>
                </a:cubicBezTo>
                <a:cubicBezTo>
                  <a:pt x="272" y="763"/>
                  <a:pt x="310" y="775"/>
                  <a:pt x="346" y="799"/>
                </a:cubicBezTo>
                <a:cubicBezTo>
                  <a:pt x="365" y="811"/>
                  <a:pt x="382" y="825"/>
                  <a:pt x="400" y="838"/>
                </a:cubicBezTo>
                <a:cubicBezTo>
                  <a:pt x="421" y="851"/>
                  <a:pt x="443" y="863"/>
                  <a:pt x="467" y="872"/>
                </a:cubicBezTo>
                <a:cubicBezTo>
                  <a:pt x="421" y="881"/>
                  <a:pt x="378" y="894"/>
                  <a:pt x="332" y="876"/>
                </a:cubicBezTo>
                <a:cubicBezTo>
                  <a:pt x="356" y="888"/>
                  <a:pt x="379" y="891"/>
                  <a:pt x="405" y="889"/>
                </a:cubicBezTo>
                <a:cubicBezTo>
                  <a:pt x="421" y="888"/>
                  <a:pt x="437" y="885"/>
                  <a:pt x="452" y="883"/>
                </a:cubicBezTo>
                <a:cubicBezTo>
                  <a:pt x="465" y="881"/>
                  <a:pt x="481" y="876"/>
                  <a:pt x="494" y="880"/>
                </a:cubicBezTo>
                <a:cubicBezTo>
                  <a:pt x="523" y="888"/>
                  <a:pt x="552" y="879"/>
                  <a:pt x="582" y="883"/>
                </a:cubicBezTo>
                <a:cubicBezTo>
                  <a:pt x="611" y="886"/>
                  <a:pt x="629" y="915"/>
                  <a:pt x="643" y="938"/>
                </a:cubicBezTo>
                <a:cubicBezTo>
                  <a:pt x="612" y="945"/>
                  <a:pt x="581" y="955"/>
                  <a:pt x="553" y="971"/>
                </a:cubicBezTo>
                <a:cubicBezTo>
                  <a:pt x="539" y="979"/>
                  <a:pt x="521" y="1001"/>
                  <a:pt x="504" y="999"/>
                </a:cubicBezTo>
                <a:cubicBezTo>
                  <a:pt x="487" y="996"/>
                  <a:pt x="470" y="985"/>
                  <a:pt x="456" y="977"/>
                </a:cubicBezTo>
                <a:cubicBezTo>
                  <a:pt x="428" y="961"/>
                  <a:pt x="399" y="946"/>
                  <a:pt x="370" y="932"/>
                </a:cubicBezTo>
                <a:cubicBezTo>
                  <a:pt x="359" y="927"/>
                  <a:pt x="348" y="922"/>
                  <a:pt x="336" y="920"/>
                </a:cubicBezTo>
                <a:cubicBezTo>
                  <a:pt x="328" y="918"/>
                  <a:pt x="329" y="918"/>
                  <a:pt x="324" y="913"/>
                </a:cubicBezTo>
                <a:cubicBezTo>
                  <a:pt x="320" y="906"/>
                  <a:pt x="313" y="902"/>
                  <a:pt x="307" y="899"/>
                </a:cubicBezTo>
                <a:cubicBezTo>
                  <a:pt x="295" y="894"/>
                  <a:pt x="282" y="891"/>
                  <a:pt x="274" y="880"/>
                </a:cubicBezTo>
                <a:cubicBezTo>
                  <a:pt x="267" y="872"/>
                  <a:pt x="264" y="861"/>
                  <a:pt x="260" y="851"/>
                </a:cubicBezTo>
                <a:cubicBezTo>
                  <a:pt x="258" y="846"/>
                  <a:pt x="256" y="840"/>
                  <a:pt x="253" y="835"/>
                </a:cubicBezTo>
                <a:cubicBezTo>
                  <a:pt x="252" y="833"/>
                  <a:pt x="251" y="831"/>
                  <a:pt x="249" y="829"/>
                </a:cubicBezTo>
                <a:cubicBezTo>
                  <a:pt x="247" y="827"/>
                  <a:pt x="246" y="825"/>
                  <a:pt x="244" y="823"/>
                </a:cubicBezTo>
                <a:cubicBezTo>
                  <a:pt x="240" y="820"/>
                  <a:pt x="241" y="817"/>
                  <a:pt x="239" y="813"/>
                </a:cubicBezTo>
                <a:cubicBezTo>
                  <a:pt x="226" y="790"/>
                  <a:pt x="200" y="772"/>
                  <a:pt x="175" y="765"/>
                </a:cubicBezTo>
                <a:cubicBezTo>
                  <a:pt x="198" y="773"/>
                  <a:pt x="224" y="792"/>
                  <a:pt x="234" y="816"/>
                </a:cubicBezTo>
                <a:cubicBezTo>
                  <a:pt x="220" y="807"/>
                  <a:pt x="204" y="805"/>
                  <a:pt x="188" y="802"/>
                </a:cubicBezTo>
                <a:cubicBezTo>
                  <a:pt x="160" y="796"/>
                  <a:pt x="132" y="791"/>
                  <a:pt x="103" y="788"/>
                </a:cubicBezTo>
                <a:cubicBezTo>
                  <a:pt x="130" y="792"/>
                  <a:pt x="156" y="799"/>
                  <a:pt x="182" y="806"/>
                </a:cubicBezTo>
                <a:cubicBezTo>
                  <a:pt x="193" y="809"/>
                  <a:pt x="203" y="811"/>
                  <a:pt x="214" y="815"/>
                </a:cubicBezTo>
                <a:cubicBezTo>
                  <a:pt x="233" y="823"/>
                  <a:pt x="243" y="836"/>
                  <a:pt x="250" y="856"/>
                </a:cubicBezTo>
                <a:cubicBezTo>
                  <a:pt x="254" y="868"/>
                  <a:pt x="256" y="879"/>
                  <a:pt x="263" y="890"/>
                </a:cubicBezTo>
                <a:cubicBezTo>
                  <a:pt x="265" y="893"/>
                  <a:pt x="276" y="903"/>
                  <a:pt x="277" y="903"/>
                </a:cubicBezTo>
                <a:cubicBezTo>
                  <a:pt x="284" y="907"/>
                  <a:pt x="291" y="910"/>
                  <a:pt x="298" y="913"/>
                </a:cubicBezTo>
                <a:cubicBezTo>
                  <a:pt x="247" y="909"/>
                  <a:pt x="197" y="918"/>
                  <a:pt x="147" y="927"/>
                </a:cubicBezTo>
                <a:cubicBezTo>
                  <a:pt x="197" y="921"/>
                  <a:pt x="248" y="915"/>
                  <a:pt x="298" y="923"/>
                </a:cubicBezTo>
                <a:cubicBezTo>
                  <a:pt x="351" y="932"/>
                  <a:pt x="398" y="963"/>
                  <a:pt x="441" y="993"/>
                </a:cubicBezTo>
                <a:cubicBezTo>
                  <a:pt x="401" y="1008"/>
                  <a:pt x="352" y="1078"/>
                  <a:pt x="307" y="1041"/>
                </a:cubicBezTo>
                <a:cubicBezTo>
                  <a:pt x="299" y="1035"/>
                  <a:pt x="292" y="1028"/>
                  <a:pt x="283" y="1023"/>
                </a:cubicBezTo>
                <a:cubicBezTo>
                  <a:pt x="268" y="1017"/>
                  <a:pt x="253" y="1013"/>
                  <a:pt x="238" y="1011"/>
                </a:cubicBezTo>
                <a:cubicBezTo>
                  <a:pt x="212" y="1007"/>
                  <a:pt x="185" y="1008"/>
                  <a:pt x="159" y="1011"/>
                </a:cubicBezTo>
                <a:cubicBezTo>
                  <a:pt x="187" y="1010"/>
                  <a:pt x="215" y="1010"/>
                  <a:pt x="242" y="1017"/>
                </a:cubicBezTo>
                <a:cubicBezTo>
                  <a:pt x="257" y="1020"/>
                  <a:pt x="271" y="1026"/>
                  <a:pt x="285" y="1035"/>
                </a:cubicBezTo>
                <a:cubicBezTo>
                  <a:pt x="294" y="1040"/>
                  <a:pt x="300" y="1050"/>
                  <a:pt x="308" y="1056"/>
                </a:cubicBezTo>
                <a:cubicBezTo>
                  <a:pt x="270" y="1059"/>
                  <a:pt x="232" y="1058"/>
                  <a:pt x="194" y="1067"/>
                </a:cubicBezTo>
                <a:cubicBezTo>
                  <a:pt x="163" y="1075"/>
                  <a:pt x="134" y="1088"/>
                  <a:pt x="105" y="1102"/>
                </a:cubicBezTo>
                <a:cubicBezTo>
                  <a:pt x="131" y="1091"/>
                  <a:pt x="157" y="1082"/>
                  <a:pt x="185" y="1076"/>
                </a:cubicBezTo>
                <a:cubicBezTo>
                  <a:pt x="223" y="1067"/>
                  <a:pt x="260" y="1070"/>
                  <a:pt x="298" y="1070"/>
                </a:cubicBezTo>
                <a:cubicBezTo>
                  <a:pt x="288" y="1078"/>
                  <a:pt x="281" y="1089"/>
                  <a:pt x="271" y="1097"/>
                </a:cubicBezTo>
                <a:cubicBezTo>
                  <a:pt x="261" y="1105"/>
                  <a:pt x="250" y="1111"/>
                  <a:pt x="238" y="1115"/>
                </a:cubicBezTo>
                <a:cubicBezTo>
                  <a:pt x="217" y="1122"/>
                  <a:pt x="195" y="1124"/>
                  <a:pt x="173" y="1126"/>
                </a:cubicBezTo>
                <a:cubicBezTo>
                  <a:pt x="172" y="1122"/>
                  <a:pt x="168" y="1113"/>
                  <a:pt x="159" y="1108"/>
                </a:cubicBezTo>
                <a:cubicBezTo>
                  <a:pt x="149" y="1102"/>
                  <a:pt x="135" y="1106"/>
                  <a:pt x="135" y="1106"/>
                </a:cubicBezTo>
                <a:cubicBezTo>
                  <a:pt x="135" y="1106"/>
                  <a:pt x="139" y="1120"/>
                  <a:pt x="150" y="1126"/>
                </a:cubicBezTo>
                <a:cubicBezTo>
                  <a:pt x="160" y="1132"/>
                  <a:pt x="174" y="1128"/>
                  <a:pt x="174" y="1128"/>
                </a:cubicBezTo>
                <a:cubicBezTo>
                  <a:pt x="174" y="1128"/>
                  <a:pt x="174" y="1127"/>
                  <a:pt x="173" y="1126"/>
                </a:cubicBezTo>
                <a:cubicBezTo>
                  <a:pt x="205" y="1125"/>
                  <a:pt x="239" y="1124"/>
                  <a:pt x="268" y="1107"/>
                </a:cubicBezTo>
                <a:cubicBezTo>
                  <a:pt x="282" y="1098"/>
                  <a:pt x="292" y="1085"/>
                  <a:pt x="306" y="1076"/>
                </a:cubicBezTo>
                <a:cubicBezTo>
                  <a:pt x="321" y="1066"/>
                  <a:pt x="339" y="1069"/>
                  <a:pt x="356" y="1065"/>
                </a:cubicBezTo>
                <a:cubicBezTo>
                  <a:pt x="391" y="1056"/>
                  <a:pt x="416" y="1025"/>
                  <a:pt x="451" y="1015"/>
                </a:cubicBezTo>
                <a:cubicBezTo>
                  <a:pt x="467" y="1010"/>
                  <a:pt x="476" y="1016"/>
                  <a:pt x="491" y="1021"/>
                </a:cubicBezTo>
                <a:cubicBezTo>
                  <a:pt x="508" y="1027"/>
                  <a:pt x="524" y="1025"/>
                  <a:pt x="539" y="1015"/>
                </a:cubicBezTo>
                <a:cubicBezTo>
                  <a:pt x="598" y="975"/>
                  <a:pt x="669" y="967"/>
                  <a:pt x="739" y="968"/>
                </a:cubicBezTo>
                <a:cubicBezTo>
                  <a:pt x="800" y="969"/>
                  <a:pt x="881" y="999"/>
                  <a:pt x="899" y="1065"/>
                </a:cubicBezTo>
                <a:cubicBezTo>
                  <a:pt x="910" y="1105"/>
                  <a:pt x="915" y="1147"/>
                  <a:pt x="911" y="1189"/>
                </a:cubicBezTo>
                <a:cubicBezTo>
                  <a:pt x="908" y="1218"/>
                  <a:pt x="905" y="1302"/>
                  <a:pt x="905" y="1332"/>
                </a:cubicBezTo>
                <a:cubicBezTo>
                  <a:pt x="904" y="1361"/>
                  <a:pt x="909" y="1390"/>
                  <a:pt x="903" y="1419"/>
                </a:cubicBezTo>
                <a:cubicBezTo>
                  <a:pt x="895" y="1455"/>
                  <a:pt x="876" y="1474"/>
                  <a:pt x="848" y="1495"/>
                </a:cubicBezTo>
                <a:cubicBezTo>
                  <a:pt x="786" y="1543"/>
                  <a:pt x="722" y="1587"/>
                  <a:pt x="663" y="1638"/>
                </a:cubicBezTo>
                <a:cubicBezTo>
                  <a:pt x="657" y="1643"/>
                  <a:pt x="651" y="1649"/>
                  <a:pt x="645" y="1654"/>
                </a:cubicBezTo>
                <a:cubicBezTo>
                  <a:pt x="639" y="1660"/>
                  <a:pt x="632" y="1660"/>
                  <a:pt x="625" y="1662"/>
                </a:cubicBezTo>
                <a:cubicBezTo>
                  <a:pt x="611" y="1666"/>
                  <a:pt x="598" y="1669"/>
                  <a:pt x="584" y="1671"/>
                </a:cubicBezTo>
                <a:cubicBezTo>
                  <a:pt x="563" y="1674"/>
                  <a:pt x="544" y="1680"/>
                  <a:pt x="525" y="1690"/>
                </a:cubicBezTo>
                <a:cubicBezTo>
                  <a:pt x="496" y="1704"/>
                  <a:pt x="469" y="1721"/>
                  <a:pt x="437" y="1727"/>
                </a:cubicBezTo>
                <a:cubicBezTo>
                  <a:pt x="405" y="1733"/>
                  <a:pt x="372" y="1722"/>
                  <a:pt x="340" y="1725"/>
                </a:cubicBezTo>
                <a:cubicBezTo>
                  <a:pt x="284" y="1730"/>
                  <a:pt x="228" y="1748"/>
                  <a:pt x="173" y="1760"/>
                </a:cubicBezTo>
                <a:cubicBezTo>
                  <a:pt x="115" y="1773"/>
                  <a:pt x="54" y="1749"/>
                  <a:pt x="0" y="1780"/>
                </a:cubicBezTo>
                <a:cubicBezTo>
                  <a:pt x="53" y="1754"/>
                  <a:pt x="107" y="1780"/>
                  <a:pt x="162" y="1774"/>
                </a:cubicBezTo>
                <a:cubicBezTo>
                  <a:pt x="127" y="1792"/>
                  <a:pt x="95" y="1812"/>
                  <a:pt x="54" y="1811"/>
                </a:cubicBezTo>
                <a:cubicBezTo>
                  <a:pt x="106" y="1816"/>
                  <a:pt x="147" y="1783"/>
                  <a:pt x="195" y="1770"/>
                </a:cubicBezTo>
                <a:cubicBezTo>
                  <a:pt x="220" y="1763"/>
                  <a:pt x="247" y="1760"/>
                  <a:pt x="272" y="1756"/>
                </a:cubicBezTo>
                <a:cubicBezTo>
                  <a:pt x="299" y="1752"/>
                  <a:pt x="327" y="1747"/>
                  <a:pt x="354" y="1749"/>
                </a:cubicBezTo>
                <a:cubicBezTo>
                  <a:pt x="307" y="1763"/>
                  <a:pt x="266" y="1791"/>
                  <a:pt x="220" y="1806"/>
                </a:cubicBezTo>
                <a:cubicBezTo>
                  <a:pt x="183" y="1819"/>
                  <a:pt x="146" y="1820"/>
                  <a:pt x="107" y="1819"/>
                </a:cubicBezTo>
                <a:cubicBezTo>
                  <a:pt x="134" y="1822"/>
                  <a:pt x="160" y="1823"/>
                  <a:pt x="187" y="1821"/>
                </a:cubicBezTo>
                <a:cubicBezTo>
                  <a:pt x="181" y="1842"/>
                  <a:pt x="157" y="1850"/>
                  <a:pt x="139" y="1855"/>
                </a:cubicBezTo>
                <a:cubicBezTo>
                  <a:pt x="156" y="1852"/>
                  <a:pt x="174" y="1847"/>
                  <a:pt x="185" y="1832"/>
                </a:cubicBezTo>
                <a:cubicBezTo>
                  <a:pt x="188" y="1828"/>
                  <a:pt x="190" y="1824"/>
                  <a:pt x="191" y="1820"/>
                </a:cubicBezTo>
                <a:cubicBezTo>
                  <a:pt x="197" y="1819"/>
                  <a:pt x="203" y="1818"/>
                  <a:pt x="208" y="1817"/>
                </a:cubicBezTo>
                <a:cubicBezTo>
                  <a:pt x="220" y="1815"/>
                  <a:pt x="232" y="1811"/>
                  <a:pt x="243" y="1808"/>
                </a:cubicBezTo>
                <a:cubicBezTo>
                  <a:pt x="221" y="1828"/>
                  <a:pt x="203" y="1853"/>
                  <a:pt x="182" y="1874"/>
                </a:cubicBezTo>
                <a:cubicBezTo>
                  <a:pt x="163" y="1892"/>
                  <a:pt x="136" y="1913"/>
                  <a:pt x="109" y="1896"/>
                </a:cubicBezTo>
                <a:cubicBezTo>
                  <a:pt x="124" y="1907"/>
                  <a:pt x="141" y="1906"/>
                  <a:pt x="157" y="1898"/>
                </a:cubicBezTo>
                <a:cubicBezTo>
                  <a:pt x="156" y="1912"/>
                  <a:pt x="158" y="1924"/>
                  <a:pt x="151" y="1937"/>
                </a:cubicBezTo>
                <a:cubicBezTo>
                  <a:pt x="144" y="1951"/>
                  <a:pt x="135" y="1964"/>
                  <a:pt x="130" y="1979"/>
                </a:cubicBezTo>
                <a:cubicBezTo>
                  <a:pt x="138" y="1960"/>
                  <a:pt x="154" y="1944"/>
                  <a:pt x="160" y="1924"/>
                </a:cubicBezTo>
                <a:cubicBezTo>
                  <a:pt x="162" y="1918"/>
                  <a:pt x="160" y="1897"/>
                  <a:pt x="164" y="1894"/>
                </a:cubicBezTo>
                <a:cubicBezTo>
                  <a:pt x="175" y="1886"/>
                  <a:pt x="186" y="1878"/>
                  <a:pt x="196" y="1868"/>
                </a:cubicBezTo>
                <a:cubicBezTo>
                  <a:pt x="217" y="1849"/>
                  <a:pt x="236" y="1829"/>
                  <a:pt x="257" y="1811"/>
                </a:cubicBezTo>
                <a:cubicBezTo>
                  <a:pt x="263" y="1806"/>
                  <a:pt x="268" y="1800"/>
                  <a:pt x="274" y="1796"/>
                </a:cubicBezTo>
                <a:cubicBezTo>
                  <a:pt x="289" y="1790"/>
                  <a:pt x="305" y="1784"/>
                  <a:pt x="320" y="1778"/>
                </a:cubicBezTo>
                <a:cubicBezTo>
                  <a:pt x="304" y="1802"/>
                  <a:pt x="299" y="1828"/>
                  <a:pt x="275" y="1846"/>
                </a:cubicBezTo>
                <a:cubicBezTo>
                  <a:pt x="255" y="1861"/>
                  <a:pt x="231" y="1870"/>
                  <a:pt x="210" y="1882"/>
                </a:cubicBezTo>
                <a:cubicBezTo>
                  <a:pt x="233" y="1871"/>
                  <a:pt x="259" y="1864"/>
                  <a:pt x="281" y="1849"/>
                </a:cubicBezTo>
                <a:cubicBezTo>
                  <a:pt x="268" y="1870"/>
                  <a:pt x="250" y="1881"/>
                  <a:pt x="226" y="1888"/>
                </a:cubicBezTo>
                <a:cubicBezTo>
                  <a:pt x="243" y="1884"/>
                  <a:pt x="259" y="1879"/>
                  <a:pt x="272" y="1867"/>
                </a:cubicBezTo>
                <a:cubicBezTo>
                  <a:pt x="278" y="1861"/>
                  <a:pt x="283" y="1854"/>
                  <a:pt x="288" y="1846"/>
                </a:cubicBezTo>
                <a:cubicBezTo>
                  <a:pt x="292" y="1839"/>
                  <a:pt x="299" y="1833"/>
                  <a:pt x="304" y="1826"/>
                </a:cubicBezTo>
                <a:cubicBezTo>
                  <a:pt x="315" y="1809"/>
                  <a:pt x="321" y="1786"/>
                  <a:pt x="338" y="1774"/>
                </a:cubicBezTo>
                <a:cubicBezTo>
                  <a:pt x="352" y="1764"/>
                  <a:pt x="373" y="1762"/>
                  <a:pt x="390" y="1762"/>
                </a:cubicBezTo>
                <a:cubicBezTo>
                  <a:pt x="370" y="1776"/>
                  <a:pt x="354" y="1794"/>
                  <a:pt x="340" y="1815"/>
                </a:cubicBezTo>
                <a:cubicBezTo>
                  <a:pt x="325" y="1838"/>
                  <a:pt x="312" y="1862"/>
                  <a:pt x="293" y="1882"/>
                </a:cubicBezTo>
                <a:cubicBezTo>
                  <a:pt x="269" y="1907"/>
                  <a:pt x="241" y="1924"/>
                  <a:pt x="213" y="1944"/>
                </a:cubicBezTo>
                <a:cubicBezTo>
                  <a:pt x="190" y="1960"/>
                  <a:pt x="172" y="1978"/>
                  <a:pt x="165" y="2006"/>
                </a:cubicBezTo>
                <a:cubicBezTo>
                  <a:pt x="172" y="1984"/>
                  <a:pt x="186" y="1969"/>
                  <a:pt x="204" y="1956"/>
                </a:cubicBezTo>
                <a:cubicBezTo>
                  <a:pt x="230" y="1938"/>
                  <a:pt x="259" y="1924"/>
                  <a:pt x="284" y="1905"/>
                </a:cubicBezTo>
                <a:cubicBezTo>
                  <a:pt x="283" y="1912"/>
                  <a:pt x="282" y="1919"/>
                  <a:pt x="282" y="1926"/>
                </a:cubicBezTo>
                <a:cubicBezTo>
                  <a:pt x="282" y="1936"/>
                  <a:pt x="279" y="1938"/>
                  <a:pt x="273" y="1945"/>
                </a:cubicBezTo>
                <a:cubicBezTo>
                  <a:pt x="260" y="1962"/>
                  <a:pt x="248" y="1976"/>
                  <a:pt x="230" y="1987"/>
                </a:cubicBezTo>
                <a:cubicBezTo>
                  <a:pt x="251" y="1976"/>
                  <a:pt x="266" y="1959"/>
                  <a:pt x="282" y="1942"/>
                </a:cubicBezTo>
                <a:cubicBezTo>
                  <a:pt x="284" y="1981"/>
                  <a:pt x="290" y="2020"/>
                  <a:pt x="257" y="2048"/>
                </a:cubicBezTo>
                <a:cubicBezTo>
                  <a:pt x="288" y="2024"/>
                  <a:pt x="290" y="1989"/>
                  <a:pt x="290" y="1953"/>
                </a:cubicBezTo>
                <a:cubicBezTo>
                  <a:pt x="301" y="1970"/>
                  <a:pt x="322" y="1962"/>
                  <a:pt x="336" y="1974"/>
                </a:cubicBezTo>
                <a:cubicBezTo>
                  <a:pt x="348" y="1985"/>
                  <a:pt x="350" y="2004"/>
                  <a:pt x="351" y="2019"/>
                </a:cubicBezTo>
                <a:cubicBezTo>
                  <a:pt x="351" y="1999"/>
                  <a:pt x="349" y="1973"/>
                  <a:pt x="327" y="1965"/>
                </a:cubicBezTo>
                <a:cubicBezTo>
                  <a:pt x="317" y="1962"/>
                  <a:pt x="306" y="1962"/>
                  <a:pt x="299" y="1954"/>
                </a:cubicBezTo>
                <a:cubicBezTo>
                  <a:pt x="291" y="1945"/>
                  <a:pt x="290" y="1932"/>
                  <a:pt x="292" y="1921"/>
                </a:cubicBezTo>
                <a:cubicBezTo>
                  <a:pt x="293" y="1912"/>
                  <a:pt x="295" y="1902"/>
                  <a:pt x="300" y="1893"/>
                </a:cubicBezTo>
                <a:cubicBezTo>
                  <a:pt x="305" y="1884"/>
                  <a:pt x="316" y="1876"/>
                  <a:pt x="323" y="1867"/>
                </a:cubicBezTo>
                <a:cubicBezTo>
                  <a:pt x="336" y="1853"/>
                  <a:pt x="346" y="1837"/>
                  <a:pt x="357" y="1822"/>
                </a:cubicBezTo>
                <a:cubicBezTo>
                  <a:pt x="370" y="1805"/>
                  <a:pt x="386" y="1791"/>
                  <a:pt x="404" y="1779"/>
                </a:cubicBezTo>
                <a:cubicBezTo>
                  <a:pt x="427" y="1765"/>
                  <a:pt x="452" y="1758"/>
                  <a:pt x="477" y="1749"/>
                </a:cubicBezTo>
                <a:cubicBezTo>
                  <a:pt x="518" y="1735"/>
                  <a:pt x="555" y="1714"/>
                  <a:pt x="598" y="1707"/>
                </a:cubicBezTo>
                <a:cubicBezTo>
                  <a:pt x="582" y="1733"/>
                  <a:pt x="569" y="1760"/>
                  <a:pt x="560" y="1790"/>
                </a:cubicBezTo>
                <a:cubicBezTo>
                  <a:pt x="558" y="1798"/>
                  <a:pt x="559" y="1808"/>
                  <a:pt x="550" y="1809"/>
                </a:cubicBezTo>
                <a:cubicBezTo>
                  <a:pt x="541" y="1811"/>
                  <a:pt x="533" y="1813"/>
                  <a:pt x="524" y="1816"/>
                </a:cubicBezTo>
                <a:cubicBezTo>
                  <a:pt x="508" y="1821"/>
                  <a:pt x="492" y="1829"/>
                  <a:pt x="477" y="1839"/>
                </a:cubicBezTo>
                <a:cubicBezTo>
                  <a:pt x="458" y="1852"/>
                  <a:pt x="435" y="1858"/>
                  <a:pt x="411" y="1856"/>
                </a:cubicBezTo>
                <a:cubicBezTo>
                  <a:pt x="391" y="1854"/>
                  <a:pt x="378" y="1862"/>
                  <a:pt x="366" y="1878"/>
                </a:cubicBezTo>
                <a:cubicBezTo>
                  <a:pt x="357" y="1892"/>
                  <a:pt x="344" y="1903"/>
                  <a:pt x="332" y="1914"/>
                </a:cubicBezTo>
                <a:cubicBezTo>
                  <a:pt x="340" y="1908"/>
                  <a:pt x="348" y="1902"/>
                  <a:pt x="355" y="1895"/>
                </a:cubicBezTo>
                <a:cubicBezTo>
                  <a:pt x="366" y="1886"/>
                  <a:pt x="373" y="1872"/>
                  <a:pt x="385" y="1865"/>
                </a:cubicBezTo>
                <a:cubicBezTo>
                  <a:pt x="397" y="1858"/>
                  <a:pt x="413" y="1865"/>
                  <a:pt x="426" y="1865"/>
                </a:cubicBezTo>
                <a:cubicBezTo>
                  <a:pt x="434" y="1866"/>
                  <a:pt x="445" y="1864"/>
                  <a:pt x="453" y="1861"/>
                </a:cubicBezTo>
                <a:cubicBezTo>
                  <a:pt x="425" y="1893"/>
                  <a:pt x="410" y="1933"/>
                  <a:pt x="377" y="1961"/>
                </a:cubicBezTo>
                <a:cubicBezTo>
                  <a:pt x="415" y="1932"/>
                  <a:pt x="433" y="1887"/>
                  <a:pt x="469" y="1857"/>
                </a:cubicBezTo>
                <a:cubicBezTo>
                  <a:pt x="469" y="1870"/>
                  <a:pt x="475" y="1882"/>
                  <a:pt x="479" y="1894"/>
                </a:cubicBezTo>
                <a:cubicBezTo>
                  <a:pt x="483" y="1907"/>
                  <a:pt x="481" y="1919"/>
                  <a:pt x="475" y="1931"/>
                </a:cubicBezTo>
                <a:cubicBezTo>
                  <a:pt x="465" y="1953"/>
                  <a:pt x="448" y="1971"/>
                  <a:pt x="442" y="1994"/>
                </a:cubicBezTo>
                <a:cubicBezTo>
                  <a:pt x="454" y="1958"/>
                  <a:pt x="496" y="1933"/>
                  <a:pt x="486" y="1891"/>
                </a:cubicBezTo>
                <a:cubicBezTo>
                  <a:pt x="484" y="1881"/>
                  <a:pt x="479" y="1872"/>
                  <a:pt x="479" y="1862"/>
                </a:cubicBezTo>
                <a:cubicBezTo>
                  <a:pt x="479" y="1850"/>
                  <a:pt x="484" y="1846"/>
                  <a:pt x="493" y="1842"/>
                </a:cubicBezTo>
                <a:cubicBezTo>
                  <a:pt x="512" y="1833"/>
                  <a:pt x="531" y="1828"/>
                  <a:pt x="551" y="1825"/>
                </a:cubicBezTo>
                <a:cubicBezTo>
                  <a:pt x="539" y="1876"/>
                  <a:pt x="533" y="1929"/>
                  <a:pt x="516" y="1980"/>
                </a:cubicBezTo>
                <a:cubicBezTo>
                  <a:pt x="506" y="2012"/>
                  <a:pt x="492" y="2043"/>
                  <a:pt x="469" y="2068"/>
                </a:cubicBezTo>
                <a:cubicBezTo>
                  <a:pt x="449" y="2090"/>
                  <a:pt x="425" y="2105"/>
                  <a:pt x="399" y="2118"/>
                </a:cubicBezTo>
                <a:cubicBezTo>
                  <a:pt x="428" y="2106"/>
                  <a:pt x="454" y="2092"/>
                  <a:pt x="476" y="2069"/>
                </a:cubicBezTo>
                <a:cubicBezTo>
                  <a:pt x="502" y="2043"/>
                  <a:pt x="519" y="2009"/>
                  <a:pt x="532" y="1975"/>
                </a:cubicBezTo>
                <a:cubicBezTo>
                  <a:pt x="533" y="1991"/>
                  <a:pt x="537" y="2007"/>
                  <a:pt x="543" y="2022"/>
                </a:cubicBezTo>
                <a:cubicBezTo>
                  <a:pt x="549" y="2039"/>
                  <a:pt x="559" y="2055"/>
                  <a:pt x="562" y="2073"/>
                </a:cubicBezTo>
                <a:cubicBezTo>
                  <a:pt x="568" y="2105"/>
                  <a:pt x="546" y="2125"/>
                  <a:pt x="525" y="2144"/>
                </a:cubicBezTo>
                <a:cubicBezTo>
                  <a:pt x="537" y="2135"/>
                  <a:pt x="550" y="2125"/>
                  <a:pt x="559" y="2112"/>
                </a:cubicBezTo>
                <a:cubicBezTo>
                  <a:pt x="571" y="2095"/>
                  <a:pt x="570" y="2074"/>
                  <a:pt x="564" y="2054"/>
                </a:cubicBezTo>
                <a:cubicBezTo>
                  <a:pt x="558" y="2034"/>
                  <a:pt x="549" y="2014"/>
                  <a:pt x="546" y="1993"/>
                </a:cubicBezTo>
                <a:cubicBezTo>
                  <a:pt x="543" y="1971"/>
                  <a:pt x="546" y="1950"/>
                  <a:pt x="550" y="1928"/>
                </a:cubicBezTo>
                <a:cubicBezTo>
                  <a:pt x="556" y="1939"/>
                  <a:pt x="563" y="1950"/>
                  <a:pt x="571" y="1960"/>
                </a:cubicBezTo>
                <a:cubicBezTo>
                  <a:pt x="576" y="1969"/>
                  <a:pt x="577" y="1969"/>
                  <a:pt x="574" y="1979"/>
                </a:cubicBezTo>
                <a:cubicBezTo>
                  <a:pt x="572" y="1988"/>
                  <a:pt x="570" y="1998"/>
                  <a:pt x="570" y="2007"/>
                </a:cubicBezTo>
                <a:cubicBezTo>
                  <a:pt x="568" y="2030"/>
                  <a:pt x="568" y="2068"/>
                  <a:pt x="594" y="2077"/>
                </a:cubicBezTo>
                <a:cubicBezTo>
                  <a:pt x="561" y="2063"/>
                  <a:pt x="573" y="2003"/>
                  <a:pt x="583" y="1977"/>
                </a:cubicBezTo>
                <a:cubicBezTo>
                  <a:pt x="592" y="1988"/>
                  <a:pt x="604" y="1994"/>
                  <a:pt x="614" y="2003"/>
                </a:cubicBezTo>
                <a:cubicBezTo>
                  <a:pt x="625" y="2013"/>
                  <a:pt x="631" y="2025"/>
                  <a:pt x="634" y="2040"/>
                </a:cubicBezTo>
                <a:cubicBezTo>
                  <a:pt x="639" y="2064"/>
                  <a:pt x="641" y="2092"/>
                  <a:pt x="629" y="2115"/>
                </a:cubicBezTo>
                <a:cubicBezTo>
                  <a:pt x="647" y="2085"/>
                  <a:pt x="648" y="2031"/>
                  <a:pt x="626" y="2004"/>
                </a:cubicBezTo>
                <a:cubicBezTo>
                  <a:pt x="619" y="1996"/>
                  <a:pt x="612" y="1990"/>
                  <a:pt x="604" y="1984"/>
                </a:cubicBezTo>
                <a:cubicBezTo>
                  <a:pt x="600" y="1980"/>
                  <a:pt x="596" y="1977"/>
                  <a:pt x="593" y="1973"/>
                </a:cubicBezTo>
                <a:cubicBezTo>
                  <a:pt x="588" y="1966"/>
                  <a:pt x="588" y="1965"/>
                  <a:pt x="592" y="1957"/>
                </a:cubicBezTo>
                <a:cubicBezTo>
                  <a:pt x="604" y="1936"/>
                  <a:pt x="627" y="1923"/>
                  <a:pt x="640" y="1904"/>
                </a:cubicBezTo>
                <a:cubicBezTo>
                  <a:pt x="668" y="1943"/>
                  <a:pt x="687" y="1992"/>
                  <a:pt x="689" y="2041"/>
                </a:cubicBezTo>
                <a:cubicBezTo>
                  <a:pt x="691" y="2087"/>
                  <a:pt x="673" y="2128"/>
                  <a:pt x="641" y="2160"/>
                </a:cubicBezTo>
                <a:cubicBezTo>
                  <a:pt x="662" y="2142"/>
                  <a:pt x="679" y="2120"/>
                  <a:pt x="688" y="2094"/>
                </a:cubicBezTo>
                <a:cubicBezTo>
                  <a:pt x="684" y="2114"/>
                  <a:pt x="684" y="2133"/>
                  <a:pt x="685" y="2152"/>
                </a:cubicBezTo>
                <a:cubicBezTo>
                  <a:pt x="685" y="2095"/>
                  <a:pt x="709" y="2049"/>
                  <a:pt x="735" y="2000"/>
                </a:cubicBezTo>
                <a:cubicBezTo>
                  <a:pt x="733" y="2022"/>
                  <a:pt x="725" y="2043"/>
                  <a:pt x="723" y="2065"/>
                </a:cubicBezTo>
                <a:cubicBezTo>
                  <a:pt x="722" y="2086"/>
                  <a:pt x="728" y="2105"/>
                  <a:pt x="739" y="2123"/>
                </a:cubicBezTo>
                <a:cubicBezTo>
                  <a:pt x="725" y="2097"/>
                  <a:pt x="724" y="2071"/>
                  <a:pt x="732" y="2043"/>
                </a:cubicBezTo>
                <a:cubicBezTo>
                  <a:pt x="736" y="2028"/>
                  <a:pt x="742" y="2013"/>
                  <a:pt x="744" y="1998"/>
                </a:cubicBezTo>
                <a:cubicBezTo>
                  <a:pt x="744" y="1994"/>
                  <a:pt x="743" y="1986"/>
                  <a:pt x="744" y="1983"/>
                </a:cubicBezTo>
                <a:cubicBezTo>
                  <a:pt x="748" y="1974"/>
                  <a:pt x="752" y="1966"/>
                  <a:pt x="756" y="1957"/>
                </a:cubicBezTo>
                <a:cubicBezTo>
                  <a:pt x="761" y="2032"/>
                  <a:pt x="779" y="2105"/>
                  <a:pt x="789" y="2179"/>
                </a:cubicBezTo>
                <a:cubicBezTo>
                  <a:pt x="785" y="2125"/>
                  <a:pt x="777" y="2071"/>
                  <a:pt x="773" y="2016"/>
                </a:cubicBezTo>
                <a:cubicBezTo>
                  <a:pt x="803" y="1954"/>
                  <a:pt x="814" y="1884"/>
                  <a:pt x="830" y="1818"/>
                </a:cubicBezTo>
                <a:cubicBezTo>
                  <a:pt x="835" y="1828"/>
                  <a:pt x="841" y="1837"/>
                  <a:pt x="845" y="1848"/>
                </a:cubicBezTo>
                <a:cubicBezTo>
                  <a:pt x="848" y="1860"/>
                  <a:pt x="847" y="1873"/>
                  <a:pt x="844" y="1885"/>
                </a:cubicBezTo>
                <a:cubicBezTo>
                  <a:pt x="840" y="1903"/>
                  <a:pt x="832" y="1919"/>
                  <a:pt x="825" y="1935"/>
                </a:cubicBezTo>
                <a:cubicBezTo>
                  <a:pt x="838" y="1911"/>
                  <a:pt x="854" y="1884"/>
                  <a:pt x="852" y="1855"/>
                </a:cubicBezTo>
                <a:cubicBezTo>
                  <a:pt x="851" y="1840"/>
                  <a:pt x="843" y="1828"/>
                  <a:pt x="838" y="1815"/>
                </a:cubicBezTo>
                <a:cubicBezTo>
                  <a:pt x="835" y="1805"/>
                  <a:pt x="837" y="1791"/>
                  <a:pt x="839" y="1782"/>
                </a:cubicBezTo>
                <a:cubicBezTo>
                  <a:pt x="855" y="1802"/>
                  <a:pt x="874" y="1812"/>
                  <a:pt x="874" y="1840"/>
                </a:cubicBezTo>
                <a:cubicBezTo>
                  <a:pt x="873" y="1867"/>
                  <a:pt x="857" y="1890"/>
                  <a:pt x="844" y="1912"/>
                </a:cubicBezTo>
                <a:cubicBezTo>
                  <a:pt x="867" y="1879"/>
                  <a:pt x="897" y="1835"/>
                  <a:pt x="865" y="1797"/>
                </a:cubicBezTo>
                <a:cubicBezTo>
                  <a:pt x="859" y="1789"/>
                  <a:pt x="851" y="1782"/>
                  <a:pt x="846" y="1774"/>
                </a:cubicBezTo>
                <a:cubicBezTo>
                  <a:pt x="840" y="1765"/>
                  <a:pt x="850" y="1750"/>
                  <a:pt x="854" y="1741"/>
                </a:cubicBezTo>
                <a:cubicBezTo>
                  <a:pt x="859" y="1732"/>
                  <a:pt x="874" y="1727"/>
                  <a:pt x="883" y="1720"/>
                </a:cubicBezTo>
                <a:cubicBezTo>
                  <a:pt x="893" y="1713"/>
                  <a:pt x="903" y="1705"/>
                  <a:pt x="912" y="1698"/>
                </a:cubicBezTo>
                <a:cubicBezTo>
                  <a:pt x="911" y="1734"/>
                  <a:pt x="918" y="1770"/>
                  <a:pt x="924" y="1805"/>
                </a:cubicBezTo>
                <a:cubicBezTo>
                  <a:pt x="928" y="1823"/>
                  <a:pt x="931" y="1841"/>
                  <a:pt x="934" y="1859"/>
                </a:cubicBezTo>
                <a:cubicBezTo>
                  <a:pt x="935" y="1868"/>
                  <a:pt x="937" y="1874"/>
                  <a:pt x="931" y="1882"/>
                </a:cubicBezTo>
                <a:cubicBezTo>
                  <a:pt x="927" y="1888"/>
                  <a:pt x="922" y="1894"/>
                  <a:pt x="916" y="1900"/>
                </a:cubicBezTo>
                <a:cubicBezTo>
                  <a:pt x="890" y="1926"/>
                  <a:pt x="861" y="1951"/>
                  <a:pt x="840" y="1982"/>
                </a:cubicBezTo>
                <a:cubicBezTo>
                  <a:pt x="823" y="2009"/>
                  <a:pt x="816" y="2038"/>
                  <a:pt x="815" y="2070"/>
                </a:cubicBezTo>
                <a:cubicBezTo>
                  <a:pt x="817" y="2044"/>
                  <a:pt x="823" y="2019"/>
                  <a:pt x="838" y="1996"/>
                </a:cubicBezTo>
                <a:cubicBezTo>
                  <a:pt x="855" y="1970"/>
                  <a:pt x="879" y="1948"/>
                  <a:pt x="902" y="1928"/>
                </a:cubicBezTo>
                <a:cubicBezTo>
                  <a:pt x="878" y="1969"/>
                  <a:pt x="853" y="2006"/>
                  <a:pt x="853" y="2055"/>
                </a:cubicBezTo>
                <a:cubicBezTo>
                  <a:pt x="855" y="2018"/>
                  <a:pt x="870" y="1989"/>
                  <a:pt x="891" y="1960"/>
                </a:cubicBezTo>
                <a:cubicBezTo>
                  <a:pt x="886" y="1993"/>
                  <a:pt x="883" y="2027"/>
                  <a:pt x="892" y="2060"/>
                </a:cubicBezTo>
                <a:cubicBezTo>
                  <a:pt x="885" y="2026"/>
                  <a:pt x="889" y="1987"/>
                  <a:pt x="900" y="1954"/>
                </a:cubicBezTo>
                <a:cubicBezTo>
                  <a:pt x="907" y="1932"/>
                  <a:pt x="924" y="1913"/>
                  <a:pt x="939" y="1896"/>
                </a:cubicBezTo>
                <a:cubicBezTo>
                  <a:pt x="942" y="1919"/>
                  <a:pt x="944" y="1943"/>
                  <a:pt x="946" y="1966"/>
                </a:cubicBezTo>
                <a:cubicBezTo>
                  <a:pt x="947" y="1994"/>
                  <a:pt x="950" y="2021"/>
                  <a:pt x="947" y="2049"/>
                </a:cubicBezTo>
                <a:cubicBezTo>
                  <a:pt x="944" y="2048"/>
                  <a:pt x="942" y="2053"/>
                  <a:pt x="939" y="2055"/>
                </a:cubicBezTo>
                <a:cubicBezTo>
                  <a:pt x="933" y="2061"/>
                  <a:pt x="925" y="2066"/>
                  <a:pt x="918" y="2070"/>
                </a:cubicBezTo>
                <a:cubicBezTo>
                  <a:pt x="901" y="2080"/>
                  <a:pt x="883" y="2089"/>
                  <a:pt x="866" y="2099"/>
                </a:cubicBezTo>
                <a:cubicBezTo>
                  <a:pt x="837" y="2118"/>
                  <a:pt x="815" y="2140"/>
                  <a:pt x="806" y="2174"/>
                </a:cubicBezTo>
                <a:cubicBezTo>
                  <a:pt x="816" y="2146"/>
                  <a:pt x="833" y="2126"/>
                  <a:pt x="858" y="2111"/>
                </a:cubicBezTo>
                <a:cubicBezTo>
                  <a:pt x="885" y="2095"/>
                  <a:pt x="918" y="2087"/>
                  <a:pt x="944" y="2067"/>
                </a:cubicBezTo>
                <a:cubicBezTo>
                  <a:pt x="940" y="2092"/>
                  <a:pt x="933" y="2116"/>
                  <a:pt x="926" y="2140"/>
                </a:cubicBezTo>
                <a:cubicBezTo>
                  <a:pt x="920" y="2159"/>
                  <a:pt x="904" y="2171"/>
                  <a:pt x="890" y="2183"/>
                </a:cubicBezTo>
                <a:cubicBezTo>
                  <a:pt x="850" y="2219"/>
                  <a:pt x="822" y="2259"/>
                  <a:pt x="818" y="2313"/>
                </a:cubicBezTo>
                <a:cubicBezTo>
                  <a:pt x="822" y="2286"/>
                  <a:pt x="831" y="2261"/>
                  <a:pt x="847" y="2239"/>
                </a:cubicBezTo>
                <a:cubicBezTo>
                  <a:pt x="866" y="2212"/>
                  <a:pt x="893" y="2195"/>
                  <a:pt x="918" y="2174"/>
                </a:cubicBezTo>
                <a:cubicBezTo>
                  <a:pt x="919" y="2179"/>
                  <a:pt x="915" y="2187"/>
                  <a:pt x="914" y="2192"/>
                </a:cubicBezTo>
                <a:cubicBezTo>
                  <a:pt x="912" y="2201"/>
                  <a:pt x="910" y="2210"/>
                  <a:pt x="908" y="2220"/>
                </a:cubicBezTo>
                <a:cubicBezTo>
                  <a:pt x="905" y="2238"/>
                  <a:pt x="903" y="2257"/>
                  <a:pt x="904" y="2275"/>
                </a:cubicBezTo>
                <a:cubicBezTo>
                  <a:pt x="904" y="2305"/>
                  <a:pt x="911" y="2332"/>
                  <a:pt x="924" y="2359"/>
                </a:cubicBezTo>
                <a:cubicBezTo>
                  <a:pt x="902" y="2305"/>
                  <a:pt x="909" y="2249"/>
                  <a:pt x="925" y="2194"/>
                </a:cubicBezTo>
                <a:cubicBezTo>
                  <a:pt x="940" y="2226"/>
                  <a:pt x="960" y="2263"/>
                  <a:pt x="943" y="2297"/>
                </a:cubicBezTo>
                <a:cubicBezTo>
                  <a:pt x="957" y="2273"/>
                  <a:pt x="951" y="2247"/>
                  <a:pt x="943" y="2222"/>
                </a:cubicBezTo>
                <a:cubicBezTo>
                  <a:pt x="940" y="2210"/>
                  <a:pt x="931" y="2197"/>
                  <a:pt x="929" y="2184"/>
                </a:cubicBezTo>
                <a:cubicBezTo>
                  <a:pt x="928" y="2179"/>
                  <a:pt x="932" y="2173"/>
                  <a:pt x="934" y="2167"/>
                </a:cubicBezTo>
                <a:cubicBezTo>
                  <a:pt x="937" y="2158"/>
                  <a:pt x="940" y="2148"/>
                  <a:pt x="943" y="2139"/>
                </a:cubicBezTo>
                <a:cubicBezTo>
                  <a:pt x="948" y="2165"/>
                  <a:pt x="963" y="2188"/>
                  <a:pt x="970" y="2213"/>
                </a:cubicBezTo>
                <a:cubicBezTo>
                  <a:pt x="977" y="2237"/>
                  <a:pt x="976" y="2257"/>
                  <a:pt x="967" y="2280"/>
                </a:cubicBezTo>
                <a:cubicBezTo>
                  <a:pt x="986" y="2242"/>
                  <a:pt x="974" y="2206"/>
                  <a:pt x="961" y="2168"/>
                </a:cubicBezTo>
                <a:cubicBezTo>
                  <a:pt x="956" y="2152"/>
                  <a:pt x="946" y="2129"/>
                  <a:pt x="952" y="2113"/>
                </a:cubicBezTo>
                <a:cubicBezTo>
                  <a:pt x="959" y="2089"/>
                  <a:pt x="966" y="2064"/>
                  <a:pt x="970" y="2039"/>
                </a:cubicBezTo>
                <a:cubicBezTo>
                  <a:pt x="978" y="2049"/>
                  <a:pt x="981" y="2065"/>
                  <a:pt x="984" y="2077"/>
                </a:cubicBezTo>
                <a:cubicBezTo>
                  <a:pt x="988" y="2093"/>
                  <a:pt x="992" y="2109"/>
                  <a:pt x="995" y="2125"/>
                </a:cubicBezTo>
                <a:cubicBezTo>
                  <a:pt x="1001" y="2153"/>
                  <a:pt x="1002" y="2187"/>
                  <a:pt x="982" y="2210"/>
                </a:cubicBezTo>
                <a:cubicBezTo>
                  <a:pt x="1009" y="2183"/>
                  <a:pt x="1005" y="2139"/>
                  <a:pt x="998" y="2105"/>
                </a:cubicBezTo>
                <a:cubicBezTo>
                  <a:pt x="1015" y="2123"/>
                  <a:pt x="1021" y="2144"/>
                  <a:pt x="1022" y="2167"/>
                </a:cubicBezTo>
                <a:cubicBezTo>
                  <a:pt x="1022" y="2144"/>
                  <a:pt x="1018" y="2123"/>
                  <a:pt x="1004" y="2104"/>
                </a:cubicBezTo>
                <a:cubicBezTo>
                  <a:pt x="1001" y="2100"/>
                  <a:pt x="997" y="2097"/>
                  <a:pt x="996" y="2092"/>
                </a:cubicBezTo>
                <a:cubicBezTo>
                  <a:pt x="995" y="2085"/>
                  <a:pt x="994" y="2077"/>
                  <a:pt x="992" y="2070"/>
                </a:cubicBezTo>
                <a:cubicBezTo>
                  <a:pt x="990" y="2058"/>
                  <a:pt x="987" y="2045"/>
                  <a:pt x="981" y="2035"/>
                </a:cubicBezTo>
                <a:cubicBezTo>
                  <a:pt x="979" y="2031"/>
                  <a:pt x="976" y="2027"/>
                  <a:pt x="971" y="2025"/>
                </a:cubicBezTo>
                <a:cubicBezTo>
                  <a:pt x="972" y="2018"/>
                  <a:pt x="972" y="2011"/>
                  <a:pt x="972" y="2003"/>
                </a:cubicBezTo>
                <a:cubicBezTo>
                  <a:pt x="972" y="1992"/>
                  <a:pt x="972" y="1981"/>
                  <a:pt x="972" y="1969"/>
                </a:cubicBezTo>
                <a:cubicBezTo>
                  <a:pt x="972" y="1947"/>
                  <a:pt x="971" y="1925"/>
                  <a:pt x="971" y="1903"/>
                </a:cubicBezTo>
                <a:cubicBezTo>
                  <a:pt x="977" y="1909"/>
                  <a:pt x="983" y="1915"/>
                  <a:pt x="989" y="1921"/>
                </a:cubicBezTo>
                <a:cubicBezTo>
                  <a:pt x="992" y="1924"/>
                  <a:pt x="995" y="1927"/>
                  <a:pt x="998" y="1930"/>
                </a:cubicBezTo>
                <a:cubicBezTo>
                  <a:pt x="1002" y="1935"/>
                  <a:pt x="1000" y="1937"/>
                  <a:pt x="1000" y="1943"/>
                </a:cubicBezTo>
                <a:cubicBezTo>
                  <a:pt x="998" y="1958"/>
                  <a:pt x="1000" y="1972"/>
                  <a:pt x="1003" y="1986"/>
                </a:cubicBezTo>
                <a:cubicBezTo>
                  <a:pt x="1001" y="1969"/>
                  <a:pt x="1001" y="1953"/>
                  <a:pt x="1004" y="1937"/>
                </a:cubicBezTo>
                <a:cubicBezTo>
                  <a:pt x="1030" y="1968"/>
                  <a:pt x="999" y="2003"/>
                  <a:pt x="996" y="2037"/>
                </a:cubicBezTo>
                <a:cubicBezTo>
                  <a:pt x="1000" y="2011"/>
                  <a:pt x="1018" y="1990"/>
                  <a:pt x="1020" y="1964"/>
                </a:cubicBezTo>
                <a:cubicBezTo>
                  <a:pt x="1037" y="2005"/>
                  <a:pt x="1027" y="2053"/>
                  <a:pt x="1033" y="2096"/>
                </a:cubicBezTo>
                <a:cubicBezTo>
                  <a:pt x="1030" y="2055"/>
                  <a:pt x="1040" y="2013"/>
                  <a:pt x="1032" y="1972"/>
                </a:cubicBezTo>
                <a:cubicBezTo>
                  <a:pt x="1030" y="1962"/>
                  <a:pt x="1026" y="1952"/>
                  <a:pt x="1021" y="1943"/>
                </a:cubicBezTo>
                <a:cubicBezTo>
                  <a:pt x="1019" y="1938"/>
                  <a:pt x="1015" y="1933"/>
                  <a:pt x="1012" y="1929"/>
                </a:cubicBezTo>
                <a:cubicBezTo>
                  <a:pt x="1008" y="1923"/>
                  <a:pt x="1007" y="1922"/>
                  <a:pt x="1010" y="1914"/>
                </a:cubicBezTo>
                <a:cubicBezTo>
                  <a:pt x="1016" y="1893"/>
                  <a:pt x="1023" y="1873"/>
                  <a:pt x="1027" y="1852"/>
                </a:cubicBezTo>
                <a:cubicBezTo>
                  <a:pt x="1038" y="1874"/>
                  <a:pt x="1049" y="1899"/>
                  <a:pt x="1056" y="1923"/>
                </a:cubicBezTo>
                <a:cubicBezTo>
                  <a:pt x="1063" y="1949"/>
                  <a:pt x="1062" y="1977"/>
                  <a:pt x="1059" y="2004"/>
                </a:cubicBezTo>
                <a:cubicBezTo>
                  <a:pt x="1052" y="2059"/>
                  <a:pt x="1023" y="2109"/>
                  <a:pt x="1025" y="2166"/>
                </a:cubicBezTo>
                <a:cubicBezTo>
                  <a:pt x="1035" y="2133"/>
                  <a:pt x="1047" y="2100"/>
                  <a:pt x="1061" y="2067"/>
                </a:cubicBezTo>
                <a:cubicBezTo>
                  <a:pt x="1075" y="2114"/>
                  <a:pt x="1099" y="2160"/>
                  <a:pt x="1085" y="2210"/>
                </a:cubicBezTo>
                <a:cubicBezTo>
                  <a:pt x="1098" y="2172"/>
                  <a:pt x="1090" y="2133"/>
                  <a:pt x="1079" y="2096"/>
                </a:cubicBezTo>
                <a:cubicBezTo>
                  <a:pt x="1076" y="2087"/>
                  <a:pt x="1073" y="2077"/>
                  <a:pt x="1071" y="2068"/>
                </a:cubicBezTo>
                <a:cubicBezTo>
                  <a:pt x="1070" y="2064"/>
                  <a:pt x="1069" y="2060"/>
                  <a:pt x="1068" y="2056"/>
                </a:cubicBezTo>
                <a:cubicBezTo>
                  <a:pt x="1067" y="2051"/>
                  <a:pt x="1070" y="2047"/>
                  <a:pt x="1073" y="2042"/>
                </a:cubicBezTo>
                <a:cubicBezTo>
                  <a:pt x="1082" y="2026"/>
                  <a:pt x="1088" y="2009"/>
                  <a:pt x="1089" y="1990"/>
                </a:cubicBezTo>
                <a:cubicBezTo>
                  <a:pt x="1101" y="2042"/>
                  <a:pt x="1116" y="2094"/>
                  <a:pt x="1108" y="2148"/>
                </a:cubicBezTo>
                <a:cubicBezTo>
                  <a:pt x="1117" y="2108"/>
                  <a:pt x="1113" y="2068"/>
                  <a:pt x="1106" y="2027"/>
                </a:cubicBezTo>
                <a:cubicBezTo>
                  <a:pt x="1102" y="2003"/>
                  <a:pt x="1097" y="1980"/>
                  <a:pt x="1095" y="1956"/>
                </a:cubicBezTo>
                <a:cubicBezTo>
                  <a:pt x="1093" y="1934"/>
                  <a:pt x="1094" y="1913"/>
                  <a:pt x="1090" y="1891"/>
                </a:cubicBezTo>
                <a:cubicBezTo>
                  <a:pt x="1109" y="1924"/>
                  <a:pt x="1132" y="1955"/>
                  <a:pt x="1133" y="1994"/>
                </a:cubicBezTo>
                <a:cubicBezTo>
                  <a:pt x="1134" y="2024"/>
                  <a:pt x="1126" y="2054"/>
                  <a:pt x="1117" y="2083"/>
                </a:cubicBezTo>
                <a:cubicBezTo>
                  <a:pt x="1125" y="2062"/>
                  <a:pt x="1132" y="2042"/>
                  <a:pt x="1136" y="2020"/>
                </a:cubicBezTo>
                <a:cubicBezTo>
                  <a:pt x="1133" y="2070"/>
                  <a:pt x="1124" y="2118"/>
                  <a:pt x="1129" y="2169"/>
                </a:cubicBezTo>
                <a:cubicBezTo>
                  <a:pt x="1128" y="2117"/>
                  <a:pt x="1141" y="2067"/>
                  <a:pt x="1147" y="2016"/>
                </a:cubicBezTo>
                <a:cubicBezTo>
                  <a:pt x="1158" y="2064"/>
                  <a:pt x="1168" y="2110"/>
                  <a:pt x="1160" y="2159"/>
                </a:cubicBezTo>
                <a:cubicBezTo>
                  <a:pt x="1171" y="2111"/>
                  <a:pt x="1164" y="2064"/>
                  <a:pt x="1157" y="2015"/>
                </a:cubicBezTo>
                <a:cubicBezTo>
                  <a:pt x="1150" y="1973"/>
                  <a:pt x="1148" y="1930"/>
                  <a:pt x="1146" y="1888"/>
                </a:cubicBezTo>
                <a:cubicBezTo>
                  <a:pt x="1162" y="1915"/>
                  <a:pt x="1174" y="1945"/>
                  <a:pt x="1179" y="1977"/>
                </a:cubicBezTo>
                <a:cubicBezTo>
                  <a:pt x="1184" y="2010"/>
                  <a:pt x="1182" y="2043"/>
                  <a:pt x="1185" y="2077"/>
                </a:cubicBezTo>
                <a:cubicBezTo>
                  <a:pt x="1190" y="2133"/>
                  <a:pt x="1212" y="2183"/>
                  <a:pt x="1237" y="2233"/>
                </a:cubicBezTo>
                <a:cubicBezTo>
                  <a:pt x="1215" y="2181"/>
                  <a:pt x="1197" y="2129"/>
                  <a:pt x="1196" y="2072"/>
                </a:cubicBezTo>
                <a:cubicBezTo>
                  <a:pt x="1248" y="2098"/>
                  <a:pt x="1263" y="2161"/>
                  <a:pt x="1258" y="2214"/>
                </a:cubicBezTo>
                <a:cubicBezTo>
                  <a:pt x="1265" y="2172"/>
                  <a:pt x="1260" y="2125"/>
                  <a:pt x="1234" y="2090"/>
                </a:cubicBezTo>
                <a:cubicBezTo>
                  <a:pt x="1227" y="2082"/>
                  <a:pt x="1220" y="2074"/>
                  <a:pt x="1211" y="2068"/>
                </a:cubicBezTo>
                <a:cubicBezTo>
                  <a:pt x="1208" y="2066"/>
                  <a:pt x="1205" y="2064"/>
                  <a:pt x="1202" y="2062"/>
                </a:cubicBezTo>
                <a:cubicBezTo>
                  <a:pt x="1195" y="2059"/>
                  <a:pt x="1196" y="2058"/>
                  <a:pt x="1197" y="2050"/>
                </a:cubicBezTo>
                <a:cubicBezTo>
                  <a:pt x="1197" y="2024"/>
                  <a:pt x="1199" y="1998"/>
                  <a:pt x="1196" y="1972"/>
                </a:cubicBezTo>
                <a:cubicBezTo>
                  <a:pt x="1205" y="1996"/>
                  <a:pt x="1217" y="2019"/>
                  <a:pt x="1231" y="2040"/>
                </a:cubicBezTo>
                <a:cubicBezTo>
                  <a:pt x="1207" y="2001"/>
                  <a:pt x="1194" y="1956"/>
                  <a:pt x="1188" y="1910"/>
                </a:cubicBezTo>
                <a:cubicBezTo>
                  <a:pt x="1221" y="1929"/>
                  <a:pt x="1244" y="1956"/>
                  <a:pt x="1256" y="1992"/>
                </a:cubicBezTo>
                <a:cubicBezTo>
                  <a:pt x="1266" y="2024"/>
                  <a:pt x="1268" y="2057"/>
                  <a:pt x="1269" y="2091"/>
                </a:cubicBezTo>
                <a:cubicBezTo>
                  <a:pt x="1271" y="2051"/>
                  <a:pt x="1272" y="2006"/>
                  <a:pt x="1255" y="1969"/>
                </a:cubicBezTo>
                <a:cubicBezTo>
                  <a:pt x="1246" y="1948"/>
                  <a:pt x="1235" y="1931"/>
                  <a:pt x="1218" y="1915"/>
                </a:cubicBezTo>
                <a:cubicBezTo>
                  <a:pt x="1210" y="1908"/>
                  <a:pt x="1201" y="1902"/>
                  <a:pt x="1193" y="1896"/>
                </a:cubicBezTo>
                <a:cubicBezTo>
                  <a:pt x="1184" y="1889"/>
                  <a:pt x="1186" y="1880"/>
                  <a:pt x="1186" y="1870"/>
                </a:cubicBezTo>
                <a:cubicBezTo>
                  <a:pt x="1197" y="1880"/>
                  <a:pt x="1209" y="1889"/>
                  <a:pt x="1222" y="1897"/>
                </a:cubicBezTo>
                <a:cubicBezTo>
                  <a:pt x="1233" y="1904"/>
                  <a:pt x="1242" y="1914"/>
                  <a:pt x="1252" y="1922"/>
                </a:cubicBezTo>
                <a:cubicBezTo>
                  <a:pt x="1258" y="1927"/>
                  <a:pt x="1264" y="1931"/>
                  <a:pt x="1270" y="1935"/>
                </a:cubicBezTo>
                <a:cubicBezTo>
                  <a:pt x="1278" y="1939"/>
                  <a:pt x="1279" y="1944"/>
                  <a:pt x="1282" y="1952"/>
                </a:cubicBezTo>
                <a:cubicBezTo>
                  <a:pt x="1288" y="1968"/>
                  <a:pt x="1294" y="1983"/>
                  <a:pt x="1300" y="1998"/>
                </a:cubicBezTo>
                <a:cubicBezTo>
                  <a:pt x="1303" y="2006"/>
                  <a:pt x="1306" y="2013"/>
                  <a:pt x="1309" y="2021"/>
                </a:cubicBezTo>
                <a:cubicBezTo>
                  <a:pt x="1312" y="2029"/>
                  <a:pt x="1312" y="2030"/>
                  <a:pt x="1308" y="2038"/>
                </a:cubicBezTo>
                <a:cubicBezTo>
                  <a:pt x="1303" y="2051"/>
                  <a:pt x="1293" y="2062"/>
                  <a:pt x="1285" y="2074"/>
                </a:cubicBezTo>
                <a:cubicBezTo>
                  <a:pt x="1271" y="2096"/>
                  <a:pt x="1265" y="2118"/>
                  <a:pt x="1266" y="2144"/>
                </a:cubicBezTo>
                <a:cubicBezTo>
                  <a:pt x="1266" y="2127"/>
                  <a:pt x="1269" y="2112"/>
                  <a:pt x="1277" y="2097"/>
                </a:cubicBezTo>
                <a:cubicBezTo>
                  <a:pt x="1287" y="2076"/>
                  <a:pt x="1306" y="2061"/>
                  <a:pt x="1316" y="2040"/>
                </a:cubicBezTo>
                <a:cubicBezTo>
                  <a:pt x="1341" y="2108"/>
                  <a:pt x="1368" y="2184"/>
                  <a:pt x="1311" y="2243"/>
                </a:cubicBezTo>
                <a:cubicBezTo>
                  <a:pt x="1349" y="2209"/>
                  <a:pt x="1358" y="2163"/>
                  <a:pt x="1350" y="2115"/>
                </a:cubicBezTo>
                <a:cubicBezTo>
                  <a:pt x="1341" y="2059"/>
                  <a:pt x="1321" y="2004"/>
                  <a:pt x="1304" y="1950"/>
                </a:cubicBezTo>
                <a:cubicBezTo>
                  <a:pt x="1316" y="1955"/>
                  <a:pt x="1328" y="1958"/>
                  <a:pt x="1341" y="1961"/>
                </a:cubicBezTo>
                <a:cubicBezTo>
                  <a:pt x="1345" y="1962"/>
                  <a:pt x="1352" y="1962"/>
                  <a:pt x="1355" y="1965"/>
                </a:cubicBezTo>
                <a:cubicBezTo>
                  <a:pt x="1359" y="1969"/>
                  <a:pt x="1363" y="1974"/>
                  <a:pt x="1366" y="1979"/>
                </a:cubicBezTo>
                <a:cubicBezTo>
                  <a:pt x="1380" y="2002"/>
                  <a:pt x="1389" y="2029"/>
                  <a:pt x="1390" y="2056"/>
                </a:cubicBezTo>
                <a:cubicBezTo>
                  <a:pt x="1394" y="2103"/>
                  <a:pt x="1383" y="2155"/>
                  <a:pt x="1352" y="2191"/>
                </a:cubicBezTo>
                <a:cubicBezTo>
                  <a:pt x="1407" y="2136"/>
                  <a:pt x="1416" y="2034"/>
                  <a:pt x="1377" y="1967"/>
                </a:cubicBezTo>
                <a:cubicBezTo>
                  <a:pt x="1388" y="1969"/>
                  <a:pt x="1402" y="1969"/>
                  <a:pt x="1412" y="1974"/>
                </a:cubicBezTo>
                <a:cubicBezTo>
                  <a:pt x="1422" y="1979"/>
                  <a:pt x="1433" y="1993"/>
                  <a:pt x="1439" y="2003"/>
                </a:cubicBezTo>
                <a:cubicBezTo>
                  <a:pt x="1458" y="2034"/>
                  <a:pt x="1456" y="2068"/>
                  <a:pt x="1446" y="2101"/>
                </a:cubicBezTo>
                <a:cubicBezTo>
                  <a:pt x="1462" y="2057"/>
                  <a:pt x="1461" y="2010"/>
                  <a:pt x="1426" y="1974"/>
                </a:cubicBezTo>
                <a:cubicBezTo>
                  <a:pt x="1434" y="1975"/>
                  <a:pt x="1441" y="1977"/>
                  <a:pt x="1449" y="1978"/>
                </a:cubicBezTo>
                <a:cubicBezTo>
                  <a:pt x="1454" y="1979"/>
                  <a:pt x="1473" y="1980"/>
                  <a:pt x="1473" y="1985"/>
                </a:cubicBezTo>
                <a:cubicBezTo>
                  <a:pt x="1473" y="2000"/>
                  <a:pt x="1484" y="2012"/>
                  <a:pt x="1489" y="2025"/>
                </a:cubicBezTo>
                <a:cubicBezTo>
                  <a:pt x="1494" y="2035"/>
                  <a:pt x="1498" y="2045"/>
                  <a:pt x="1500" y="2056"/>
                </a:cubicBezTo>
                <a:cubicBezTo>
                  <a:pt x="1502" y="2066"/>
                  <a:pt x="1489" y="2082"/>
                  <a:pt x="1484" y="2089"/>
                </a:cubicBezTo>
                <a:cubicBezTo>
                  <a:pt x="1466" y="2116"/>
                  <a:pt x="1448" y="2143"/>
                  <a:pt x="1443" y="2176"/>
                </a:cubicBezTo>
                <a:cubicBezTo>
                  <a:pt x="1437" y="2207"/>
                  <a:pt x="1444" y="2237"/>
                  <a:pt x="1456" y="2265"/>
                </a:cubicBezTo>
                <a:cubicBezTo>
                  <a:pt x="1444" y="2231"/>
                  <a:pt x="1440" y="2197"/>
                  <a:pt x="1453" y="2162"/>
                </a:cubicBezTo>
                <a:cubicBezTo>
                  <a:pt x="1466" y="2127"/>
                  <a:pt x="1495" y="2102"/>
                  <a:pt x="1511" y="2069"/>
                </a:cubicBezTo>
                <a:cubicBezTo>
                  <a:pt x="1520" y="2096"/>
                  <a:pt x="1521" y="2123"/>
                  <a:pt x="1528" y="2150"/>
                </a:cubicBezTo>
                <a:cubicBezTo>
                  <a:pt x="1536" y="2172"/>
                  <a:pt x="1557" y="2185"/>
                  <a:pt x="1568" y="2205"/>
                </a:cubicBezTo>
                <a:cubicBezTo>
                  <a:pt x="1560" y="2187"/>
                  <a:pt x="1544" y="2175"/>
                  <a:pt x="1536" y="2158"/>
                </a:cubicBezTo>
                <a:cubicBezTo>
                  <a:pt x="1525" y="2142"/>
                  <a:pt x="1528" y="2116"/>
                  <a:pt x="1526" y="2098"/>
                </a:cubicBezTo>
                <a:cubicBezTo>
                  <a:pt x="1525" y="2079"/>
                  <a:pt x="1520" y="2061"/>
                  <a:pt x="1513" y="2044"/>
                </a:cubicBezTo>
                <a:cubicBezTo>
                  <a:pt x="1509" y="2033"/>
                  <a:pt x="1504" y="2023"/>
                  <a:pt x="1499" y="2012"/>
                </a:cubicBezTo>
                <a:cubicBezTo>
                  <a:pt x="1495" y="2004"/>
                  <a:pt x="1488" y="1995"/>
                  <a:pt x="1489" y="1986"/>
                </a:cubicBezTo>
                <a:cubicBezTo>
                  <a:pt x="1504" y="1989"/>
                  <a:pt x="1518" y="1993"/>
                  <a:pt x="1532" y="1999"/>
                </a:cubicBezTo>
                <a:cubicBezTo>
                  <a:pt x="1532" y="2012"/>
                  <a:pt x="1533" y="2024"/>
                  <a:pt x="1537" y="2036"/>
                </a:cubicBezTo>
                <a:cubicBezTo>
                  <a:pt x="1534" y="2024"/>
                  <a:pt x="1533" y="2012"/>
                  <a:pt x="1534" y="2001"/>
                </a:cubicBezTo>
                <a:cubicBezTo>
                  <a:pt x="1559" y="2012"/>
                  <a:pt x="1577" y="2032"/>
                  <a:pt x="1577" y="2061"/>
                </a:cubicBezTo>
                <a:cubicBezTo>
                  <a:pt x="1578" y="2086"/>
                  <a:pt x="1569" y="2110"/>
                  <a:pt x="1559" y="2132"/>
                </a:cubicBezTo>
                <a:cubicBezTo>
                  <a:pt x="1576" y="2100"/>
                  <a:pt x="1593" y="2059"/>
                  <a:pt x="1575" y="2024"/>
                </a:cubicBezTo>
                <a:cubicBezTo>
                  <a:pt x="1570" y="2016"/>
                  <a:pt x="1564" y="2009"/>
                  <a:pt x="1556" y="2003"/>
                </a:cubicBezTo>
                <a:cubicBezTo>
                  <a:pt x="1553" y="2000"/>
                  <a:pt x="1550" y="1998"/>
                  <a:pt x="1547" y="1996"/>
                </a:cubicBezTo>
                <a:cubicBezTo>
                  <a:pt x="1541" y="1992"/>
                  <a:pt x="1536" y="1992"/>
                  <a:pt x="1537" y="1985"/>
                </a:cubicBezTo>
                <a:cubicBezTo>
                  <a:pt x="1539" y="1974"/>
                  <a:pt x="1541" y="1963"/>
                  <a:pt x="1541" y="1952"/>
                </a:cubicBezTo>
                <a:cubicBezTo>
                  <a:pt x="1541" y="1942"/>
                  <a:pt x="1538" y="1932"/>
                  <a:pt x="1538" y="1923"/>
                </a:cubicBezTo>
                <a:cubicBezTo>
                  <a:pt x="1548" y="1935"/>
                  <a:pt x="1557" y="1947"/>
                  <a:pt x="1565" y="1961"/>
                </a:cubicBezTo>
                <a:cubicBezTo>
                  <a:pt x="1573" y="1974"/>
                  <a:pt x="1576" y="1986"/>
                  <a:pt x="1579" y="2002"/>
                </a:cubicBezTo>
                <a:cubicBezTo>
                  <a:pt x="1584" y="2027"/>
                  <a:pt x="1586" y="2052"/>
                  <a:pt x="1588" y="2077"/>
                </a:cubicBezTo>
                <a:cubicBezTo>
                  <a:pt x="1588" y="2046"/>
                  <a:pt x="1587" y="2016"/>
                  <a:pt x="1582" y="1986"/>
                </a:cubicBezTo>
                <a:cubicBezTo>
                  <a:pt x="1593" y="1998"/>
                  <a:pt x="1607" y="2007"/>
                  <a:pt x="1624" y="2009"/>
                </a:cubicBezTo>
                <a:cubicBezTo>
                  <a:pt x="1613" y="2007"/>
                  <a:pt x="1604" y="2002"/>
                  <a:pt x="1595" y="1995"/>
                </a:cubicBezTo>
                <a:cubicBezTo>
                  <a:pt x="1591" y="1991"/>
                  <a:pt x="1587" y="1987"/>
                  <a:pt x="1583" y="1982"/>
                </a:cubicBezTo>
                <a:cubicBezTo>
                  <a:pt x="1579" y="1976"/>
                  <a:pt x="1578" y="1967"/>
                  <a:pt x="1576" y="1959"/>
                </a:cubicBezTo>
                <a:cubicBezTo>
                  <a:pt x="1570" y="1933"/>
                  <a:pt x="1558" y="1908"/>
                  <a:pt x="1541" y="1887"/>
                </a:cubicBezTo>
                <a:cubicBezTo>
                  <a:pt x="1560" y="1889"/>
                  <a:pt x="1579" y="1895"/>
                  <a:pt x="1596" y="1904"/>
                </a:cubicBezTo>
                <a:cubicBezTo>
                  <a:pt x="1601" y="1918"/>
                  <a:pt x="1609" y="1930"/>
                  <a:pt x="1620" y="1941"/>
                </a:cubicBezTo>
                <a:cubicBezTo>
                  <a:pt x="1611" y="1930"/>
                  <a:pt x="1604" y="1919"/>
                  <a:pt x="1600" y="1906"/>
                </a:cubicBezTo>
                <a:cubicBezTo>
                  <a:pt x="1629" y="1922"/>
                  <a:pt x="1654" y="1946"/>
                  <a:pt x="1673" y="1973"/>
                </a:cubicBezTo>
                <a:cubicBezTo>
                  <a:pt x="1666" y="1955"/>
                  <a:pt x="1654" y="1938"/>
                  <a:pt x="1642" y="1923"/>
                </a:cubicBezTo>
                <a:cubicBezTo>
                  <a:pt x="1630" y="1909"/>
                  <a:pt x="1617" y="1897"/>
                  <a:pt x="1602" y="1887"/>
                </a:cubicBezTo>
                <a:cubicBezTo>
                  <a:pt x="1597" y="1884"/>
                  <a:pt x="1593" y="1884"/>
                  <a:pt x="1592" y="1877"/>
                </a:cubicBezTo>
                <a:cubicBezTo>
                  <a:pt x="1590" y="1871"/>
                  <a:pt x="1589" y="1865"/>
                  <a:pt x="1588" y="1859"/>
                </a:cubicBezTo>
                <a:cubicBezTo>
                  <a:pt x="1586" y="1847"/>
                  <a:pt x="1585" y="1835"/>
                  <a:pt x="1583" y="1823"/>
                </a:cubicBezTo>
                <a:cubicBezTo>
                  <a:pt x="1598" y="1823"/>
                  <a:pt x="1614" y="1823"/>
                  <a:pt x="1630" y="1826"/>
                </a:cubicBezTo>
                <a:cubicBezTo>
                  <a:pt x="1637" y="1827"/>
                  <a:pt x="1644" y="1829"/>
                  <a:pt x="1651" y="1832"/>
                </a:cubicBezTo>
                <a:cubicBezTo>
                  <a:pt x="1660" y="1835"/>
                  <a:pt x="1663" y="1836"/>
                  <a:pt x="1667" y="1845"/>
                </a:cubicBezTo>
                <a:cubicBezTo>
                  <a:pt x="1678" y="1868"/>
                  <a:pt x="1681" y="1894"/>
                  <a:pt x="1684" y="1919"/>
                </a:cubicBezTo>
                <a:cubicBezTo>
                  <a:pt x="1683" y="1893"/>
                  <a:pt x="1681" y="1865"/>
                  <a:pt x="1671" y="1840"/>
                </a:cubicBezTo>
                <a:cubicBezTo>
                  <a:pt x="1674" y="1842"/>
                  <a:pt x="1674" y="1844"/>
                  <a:pt x="1679" y="1846"/>
                </a:cubicBezTo>
                <a:cubicBezTo>
                  <a:pt x="1687" y="1850"/>
                  <a:pt x="1694" y="1855"/>
                  <a:pt x="1700" y="1861"/>
                </a:cubicBezTo>
                <a:cubicBezTo>
                  <a:pt x="1714" y="1874"/>
                  <a:pt x="1726" y="1889"/>
                  <a:pt x="1736" y="1906"/>
                </a:cubicBezTo>
                <a:cubicBezTo>
                  <a:pt x="1751" y="1934"/>
                  <a:pt x="1760" y="1964"/>
                  <a:pt x="1764" y="1996"/>
                </a:cubicBezTo>
                <a:cubicBezTo>
                  <a:pt x="1761" y="1949"/>
                  <a:pt x="1748" y="1903"/>
                  <a:pt x="1718" y="1866"/>
                </a:cubicBezTo>
                <a:cubicBezTo>
                  <a:pt x="1747" y="1878"/>
                  <a:pt x="1776" y="1890"/>
                  <a:pt x="1802" y="1909"/>
                </a:cubicBezTo>
                <a:cubicBezTo>
                  <a:pt x="1815" y="1918"/>
                  <a:pt x="1822" y="1928"/>
                  <a:pt x="1827" y="1944"/>
                </a:cubicBezTo>
                <a:cubicBezTo>
                  <a:pt x="1831" y="1957"/>
                  <a:pt x="1835" y="1977"/>
                  <a:pt x="1850" y="1982"/>
                </a:cubicBezTo>
                <a:cubicBezTo>
                  <a:pt x="1826" y="1972"/>
                  <a:pt x="1835" y="1934"/>
                  <a:pt x="1819" y="1917"/>
                </a:cubicBezTo>
                <a:cubicBezTo>
                  <a:pt x="1803" y="1898"/>
                  <a:pt x="1778" y="1883"/>
                  <a:pt x="1756" y="1873"/>
                </a:cubicBezTo>
                <a:cubicBezTo>
                  <a:pt x="1778" y="1875"/>
                  <a:pt x="1794" y="1860"/>
                  <a:pt x="1816" y="1871"/>
                </a:cubicBezTo>
                <a:cubicBezTo>
                  <a:pt x="1837" y="1882"/>
                  <a:pt x="1857" y="1891"/>
                  <a:pt x="1880" y="1898"/>
                </a:cubicBezTo>
                <a:cubicBezTo>
                  <a:pt x="1867" y="1893"/>
                  <a:pt x="1853" y="1888"/>
                  <a:pt x="1841" y="1882"/>
                </a:cubicBezTo>
                <a:cubicBezTo>
                  <a:pt x="1826" y="1874"/>
                  <a:pt x="1814" y="1861"/>
                  <a:pt x="1797" y="1860"/>
                </a:cubicBezTo>
                <a:cubicBezTo>
                  <a:pt x="1781" y="1859"/>
                  <a:pt x="1768" y="1867"/>
                  <a:pt x="1752" y="1863"/>
                </a:cubicBezTo>
                <a:cubicBezTo>
                  <a:pt x="1733" y="1858"/>
                  <a:pt x="1717" y="1849"/>
                  <a:pt x="1700" y="1840"/>
                </a:cubicBezTo>
                <a:cubicBezTo>
                  <a:pt x="1687" y="1833"/>
                  <a:pt x="1674" y="1827"/>
                  <a:pt x="1661" y="1820"/>
                </a:cubicBezTo>
                <a:cubicBezTo>
                  <a:pt x="1652" y="1806"/>
                  <a:pt x="1640" y="1794"/>
                  <a:pt x="1626" y="1785"/>
                </a:cubicBezTo>
                <a:cubicBezTo>
                  <a:pt x="1611" y="1775"/>
                  <a:pt x="1594" y="1771"/>
                  <a:pt x="1579" y="1764"/>
                </a:cubicBezTo>
                <a:cubicBezTo>
                  <a:pt x="1565" y="1758"/>
                  <a:pt x="1563" y="1749"/>
                  <a:pt x="1557" y="1735"/>
                </a:cubicBezTo>
                <a:cubicBezTo>
                  <a:pt x="1600" y="1740"/>
                  <a:pt x="1642" y="1749"/>
                  <a:pt x="1683" y="1764"/>
                </a:cubicBezTo>
                <a:cubicBezTo>
                  <a:pt x="1718" y="1777"/>
                  <a:pt x="1732" y="1821"/>
                  <a:pt x="1751" y="1851"/>
                </a:cubicBezTo>
                <a:cubicBezTo>
                  <a:pt x="1737" y="1826"/>
                  <a:pt x="1728" y="1797"/>
                  <a:pt x="1710" y="1774"/>
                </a:cubicBezTo>
                <a:cubicBezTo>
                  <a:pt x="1729" y="1782"/>
                  <a:pt x="1748" y="1792"/>
                  <a:pt x="1766" y="1802"/>
                </a:cubicBezTo>
                <a:cubicBezTo>
                  <a:pt x="1770" y="1804"/>
                  <a:pt x="1773" y="1805"/>
                  <a:pt x="1774" y="1809"/>
                </a:cubicBezTo>
                <a:cubicBezTo>
                  <a:pt x="1774" y="1814"/>
                  <a:pt x="1774" y="1820"/>
                  <a:pt x="1774" y="1825"/>
                </a:cubicBezTo>
                <a:cubicBezTo>
                  <a:pt x="1774" y="1830"/>
                  <a:pt x="1774" y="1836"/>
                  <a:pt x="1774" y="1841"/>
                </a:cubicBezTo>
                <a:cubicBezTo>
                  <a:pt x="1774" y="1830"/>
                  <a:pt x="1775" y="1819"/>
                  <a:pt x="1776" y="1808"/>
                </a:cubicBezTo>
                <a:cubicBezTo>
                  <a:pt x="1781" y="1810"/>
                  <a:pt x="1785" y="1813"/>
                  <a:pt x="1790" y="1817"/>
                </a:cubicBezTo>
                <a:cubicBezTo>
                  <a:pt x="1788" y="1815"/>
                  <a:pt x="1787" y="1814"/>
                  <a:pt x="1785" y="1813"/>
                </a:cubicBezTo>
                <a:cubicBezTo>
                  <a:pt x="1778" y="1807"/>
                  <a:pt x="1776" y="1807"/>
                  <a:pt x="1776" y="1797"/>
                </a:cubicBezTo>
                <a:cubicBezTo>
                  <a:pt x="1777" y="1784"/>
                  <a:pt x="1777" y="1771"/>
                  <a:pt x="1776" y="1758"/>
                </a:cubicBezTo>
                <a:cubicBezTo>
                  <a:pt x="1774" y="1733"/>
                  <a:pt x="1768" y="1708"/>
                  <a:pt x="1752" y="1689"/>
                </a:cubicBezTo>
                <a:cubicBezTo>
                  <a:pt x="1775" y="1690"/>
                  <a:pt x="1800" y="1697"/>
                  <a:pt x="1815" y="1715"/>
                </a:cubicBezTo>
                <a:cubicBezTo>
                  <a:pt x="1832" y="1734"/>
                  <a:pt x="1825" y="1762"/>
                  <a:pt x="1840" y="1782"/>
                </a:cubicBezTo>
                <a:cubicBezTo>
                  <a:pt x="1854" y="1804"/>
                  <a:pt x="1881" y="1812"/>
                  <a:pt x="1906" y="1816"/>
                </a:cubicBezTo>
                <a:cubicBezTo>
                  <a:pt x="1927" y="1820"/>
                  <a:pt x="1957" y="1813"/>
                  <a:pt x="1971" y="1834"/>
                </a:cubicBezTo>
                <a:cubicBezTo>
                  <a:pt x="1963" y="1819"/>
                  <a:pt x="1943" y="1816"/>
                  <a:pt x="1928" y="1814"/>
                </a:cubicBezTo>
                <a:cubicBezTo>
                  <a:pt x="1906" y="1812"/>
                  <a:pt x="1884" y="1808"/>
                  <a:pt x="1865" y="1795"/>
                </a:cubicBezTo>
                <a:cubicBezTo>
                  <a:pt x="1848" y="1784"/>
                  <a:pt x="1843" y="1768"/>
                  <a:pt x="1840" y="1749"/>
                </a:cubicBezTo>
                <a:cubicBezTo>
                  <a:pt x="1837" y="1727"/>
                  <a:pt x="1832" y="1709"/>
                  <a:pt x="1815" y="1693"/>
                </a:cubicBezTo>
                <a:cubicBezTo>
                  <a:pt x="1831" y="1696"/>
                  <a:pt x="1847" y="1698"/>
                  <a:pt x="1862" y="1705"/>
                </a:cubicBezTo>
                <a:cubicBezTo>
                  <a:pt x="1879" y="1712"/>
                  <a:pt x="1890" y="1719"/>
                  <a:pt x="1899" y="1736"/>
                </a:cubicBezTo>
                <a:cubicBezTo>
                  <a:pt x="1916" y="1767"/>
                  <a:pt x="1924" y="1801"/>
                  <a:pt x="1963" y="1809"/>
                </a:cubicBezTo>
                <a:cubicBezTo>
                  <a:pt x="1921" y="1797"/>
                  <a:pt x="1919" y="1757"/>
                  <a:pt x="1901" y="1725"/>
                </a:cubicBezTo>
                <a:cubicBezTo>
                  <a:pt x="1930" y="1740"/>
                  <a:pt x="1960" y="1752"/>
                  <a:pt x="1993" y="1743"/>
                </a:cubicBezTo>
                <a:moveTo>
                  <a:pt x="633" y="1815"/>
                </a:moveTo>
                <a:cubicBezTo>
                  <a:pt x="633" y="1815"/>
                  <a:pt x="633" y="1815"/>
                  <a:pt x="633" y="1816"/>
                </a:cubicBezTo>
                <a:cubicBezTo>
                  <a:pt x="632" y="1817"/>
                  <a:pt x="632" y="1817"/>
                  <a:pt x="632" y="1817"/>
                </a:cubicBezTo>
                <a:cubicBezTo>
                  <a:pt x="616" y="1837"/>
                  <a:pt x="615" y="1860"/>
                  <a:pt x="626" y="1882"/>
                </a:cubicBezTo>
                <a:cubicBezTo>
                  <a:pt x="630" y="1889"/>
                  <a:pt x="632" y="1890"/>
                  <a:pt x="628" y="1897"/>
                </a:cubicBezTo>
                <a:cubicBezTo>
                  <a:pt x="624" y="1904"/>
                  <a:pt x="619" y="1910"/>
                  <a:pt x="614" y="1916"/>
                </a:cubicBezTo>
                <a:cubicBezTo>
                  <a:pt x="602" y="1929"/>
                  <a:pt x="590" y="1941"/>
                  <a:pt x="582" y="1957"/>
                </a:cubicBezTo>
                <a:cubicBezTo>
                  <a:pt x="574" y="1943"/>
                  <a:pt x="565" y="1929"/>
                  <a:pt x="559" y="1914"/>
                </a:cubicBezTo>
                <a:cubicBezTo>
                  <a:pt x="556" y="1908"/>
                  <a:pt x="554" y="1903"/>
                  <a:pt x="556" y="1896"/>
                </a:cubicBezTo>
                <a:cubicBezTo>
                  <a:pt x="558" y="1887"/>
                  <a:pt x="561" y="1877"/>
                  <a:pt x="563" y="1868"/>
                </a:cubicBezTo>
                <a:cubicBezTo>
                  <a:pt x="573" y="1833"/>
                  <a:pt x="583" y="1798"/>
                  <a:pt x="599" y="1765"/>
                </a:cubicBezTo>
                <a:cubicBezTo>
                  <a:pt x="629" y="1705"/>
                  <a:pt x="684" y="1667"/>
                  <a:pt x="738" y="1632"/>
                </a:cubicBezTo>
                <a:cubicBezTo>
                  <a:pt x="710" y="1684"/>
                  <a:pt x="682" y="1741"/>
                  <a:pt x="636" y="1781"/>
                </a:cubicBezTo>
                <a:cubicBezTo>
                  <a:pt x="669" y="1756"/>
                  <a:pt x="693" y="1724"/>
                  <a:pt x="715" y="1689"/>
                </a:cubicBezTo>
                <a:cubicBezTo>
                  <a:pt x="728" y="1668"/>
                  <a:pt x="742" y="1648"/>
                  <a:pt x="755" y="1628"/>
                </a:cubicBezTo>
                <a:cubicBezTo>
                  <a:pt x="760" y="1620"/>
                  <a:pt x="764" y="1615"/>
                  <a:pt x="773" y="1609"/>
                </a:cubicBezTo>
                <a:cubicBezTo>
                  <a:pt x="782" y="1602"/>
                  <a:pt x="792" y="1596"/>
                  <a:pt x="802" y="1589"/>
                </a:cubicBezTo>
                <a:cubicBezTo>
                  <a:pt x="791" y="1608"/>
                  <a:pt x="785" y="1628"/>
                  <a:pt x="781" y="1649"/>
                </a:cubicBezTo>
                <a:cubicBezTo>
                  <a:pt x="774" y="1676"/>
                  <a:pt x="760" y="1700"/>
                  <a:pt x="743" y="1721"/>
                </a:cubicBezTo>
                <a:cubicBezTo>
                  <a:pt x="727" y="1740"/>
                  <a:pt x="709" y="1757"/>
                  <a:pt x="691" y="1772"/>
                </a:cubicBezTo>
                <a:cubicBezTo>
                  <a:pt x="672" y="1788"/>
                  <a:pt x="650" y="1798"/>
                  <a:pt x="633" y="1815"/>
                </a:cubicBezTo>
                <a:moveTo>
                  <a:pt x="692" y="1982"/>
                </a:moveTo>
                <a:cubicBezTo>
                  <a:pt x="691" y="1978"/>
                  <a:pt x="691" y="1980"/>
                  <a:pt x="691" y="1981"/>
                </a:cubicBezTo>
                <a:cubicBezTo>
                  <a:pt x="685" y="1955"/>
                  <a:pt x="676" y="1929"/>
                  <a:pt x="663" y="1905"/>
                </a:cubicBezTo>
                <a:cubicBezTo>
                  <a:pt x="656" y="1892"/>
                  <a:pt x="641" y="1875"/>
                  <a:pt x="641" y="1859"/>
                </a:cubicBezTo>
                <a:cubicBezTo>
                  <a:pt x="640" y="1840"/>
                  <a:pt x="654" y="1829"/>
                  <a:pt x="668" y="1820"/>
                </a:cubicBezTo>
                <a:cubicBezTo>
                  <a:pt x="692" y="1805"/>
                  <a:pt x="717" y="1796"/>
                  <a:pt x="737" y="1777"/>
                </a:cubicBezTo>
                <a:cubicBezTo>
                  <a:pt x="724" y="1809"/>
                  <a:pt x="697" y="1833"/>
                  <a:pt x="693" y="1868"/>
                </a:cubicBezTo>
                <a:cubicBezTo>
                  <a:pt x="691" y="1889"/>
                  <a:pt x="692" y="1910"/>
                  <a:pt x="697" y="1929"/>
                </a:cubicBezTo>
                <a:cubicBezTo>
                  <a:pt x="699" y="1939"/>
                  <a:pt x="696" y="1948"/>
                  <a:pt x="695" y="1959"/>
                </a:cubicBezTo>
                <a:cubicBezTo>
                  <a:pt x="694" y="1967"/>
                  <a:pt x="693" y="1976"/>
                  <a:pt x="692" y="1985"/>
                </a:cubicBezTo>
                <a:cubicBezTo>
                  <a:pt x="692" y="1984"/>
                  <a:pt x="692" y="1983"/>
                  <a:pt x="692" y="1982"/>
                </a:cubicBezTo>
                <a:moveTo>
                  <a:pt x="755" y="1910"/>
                </a:moveTo>
                <a:cubicBezTo>
                  <a:pt x="748" y="1965"/>
                  <a:pt x="713" y="2015"/>
                  <a:pt x="696" y="2067"/>
                </a:cubicBezTo>
                <a:cubicBezTo>
                  <a:pt x="699" y="2045"/>
                  <a:pt x="698" y="2024"/>
                  <a:pt x="695" y="2002"/>
                </a:cubicBezTo>
                <a:cubicBezTo>
                  <a:pt x="693" y="1981"/>
                  <a:pt x="695" y="1963"/>
                  <a:pt x="701" y="1942"/>
                </a:cubicBezTo>
                <a:cubicBezTo>
                  <a:pt x="706" y="1955"/>
                  <a:pt x="712" y="1965"/>
                  <a:pt x="720" y="1975"/>
                </a:cubicBezTo>
                <a:cubicBezTo>
                  <a:pt x="716" y="1968"/>
                  <a:pt x="711" y="1961"/>
                  <a:pt x="708" y="1954"/>
                </a:cubicBezTo>
                <a:cubicBezTo>
                  <a:pt x="706" y="1948"/>
                  <a:pt x="704" y="1943"/>
                  <a:pt x="702" y="1938"/>
                </a:cubicBezTo>
                <a:cubicBezTo>
                  <a:pt x="704" y="1931"/>
                  <a:pt x="707" y="1925"/>
                  <a:pt x="710" y="1918"/>
                </a:cubicBezTo>
                <a:cubicBezTo>
                  <a:pt x="721" y="1893"/>
                  <a:pt x="739" y="1877"/>
                  <a:pt x="759" y="1860"/>
                </a:cubicBezTo>
                <a:cubicBezTo>
                  <a:pt x="757" y="1877"/>
                  <a:pt x="756" y="1894"/>
                  <a:pt x="755" y="1910"/>
                </a:cubicBezTo>
                <a:moveTo>
                  <a:pt x="820" y="1790"/>
                </a:moveTo>
                <a:cubicBezTo>
                  <a:pt x="820" y="1790"/>
                  <a:pt x="820" y="1791"/>
                  <a:pt x="820" y="1792"/>
                </a:cubicBezTo>
                <a:cubicBezTo>
                  <a:pt x="819" y="1795"/>
                  <a:pt x="819" y="1796"/>
                  <a:pt x="819" y="1796"/>
                </a:cubicBezTo>
                <a:cubicBezTo>
                  <a:pt x="807" y="1868"/>
                  <a:pt x="801" y="1945"/>
                  <a:pt x="773" y="2014"/>
                </a:cubicBezTo>
                <a:cubicBezTo>
                  <a:pt x="767" y="1924"/>
                  <a:pt x="774" y="1833"/>
                  <a:pt x="828" y="1757"/>
                </a:cubicBezTo>
                <a:cubicBezTo>
                  <a:pt x="825" y="1768"/>
                  <a:pt x="822" y="1779"/>
                  <a:pt x="820" y="1790"/>
                </a:cubicBezTo>
                <a:moveTo>
                  <a:pt x="862" y="1658"/>
                </a:moveTo>
                <a:cubicBezTo>
                  <a:pt x="852" y="1672"/>
                  <a:pt x="858" y="1663"/>
                  <a:pt x="861" y="1659"/>
                </a:cubicBezTo>
                <a:cubicBezTo>
                  <a:pt x="829" y="1703"/>
                  <a:pt x="795" y="1745"/>
                  <a:pt x="776" y="1796"/>
                </a:cubicBezTo>
                <a:cubicBezTo>
                  <a:pt x="771" y="1809"/>
                  <a:pt x="767" y="1823"/>
                  <a:pt x="764" y="1837"/>
                </a:cubicBezTo>
                <a:cubicBezTo>
                  <a:pt x="762" y="1847"/>
                  <a:pt x="749" y="1855"/>
                  <a:pt x="741" y="1863"/>
                </a:cubicBezTo>
                <a:cubicBezTo>
                  <a:pt x="721" y="1880"/>
                  <a:pt x="708" y="1904"/>
                  <a:pt x="700" y="1930"/>
                </a:cubicBezTo>
                <a:cubicBezTo>
                  <a:pt x="694" y="1899"/>
                  <a:pt x="695" y="1857"/>
                  <a:pt x="717" y="1832"/>
                </a:cubicBezTo>
                <a:cubicBezTo>
                  <a:pt x="730" y="1817"/>
                  <a:pt x="741" y="1802"/>
                  <a:pt x="750" y="1784"/>
                </a:cubicBezTo>
                <a:cubicBezTo>
                  <a:pt x="754" y="1775"/>
                  <a:pt x="759" y="1766"/>
                  <a:pt x="763" y="1757"/>
                </a:cubicBezTo>
                <a:cubicBezTo>
                  <a:pt x="767" y="1746"/>
                  <a:pt x="773" y="1740"/>
                  <a:pt x="780" y="1731"/>
                </a:cubicBezTo>
                <a:cubicBezTo>
                  <a:pt x="799" y="1708"/>
                  <a:pt x="811" y="1682"/>
                  <a:pt x="826" y="1658"/>
                </a:cubicBezTo>
                <a:cubicBezTo>
                  <a:pt x="831" y="1650"/>
                  <a:pt x="835" y="1639"/>
                  <a:pt x="845" y="1639"/>
                </a:cubicBezTo>
                <a:cubicBezTo>
                  <a:pt x="852" y="1639"/>
                  <a:pt x="860" y="1639"/>
                  <a:pt x="867" y="1641"/>
                </a:cubicBezTo>
                <a:cubicBezTo>
                  <a:pt x="876" y="1644"/>
                  <a:pt x="866" y="1652"/>
                  <a:pt x="862" y="1658"/>
                </a:cubicBezTo>
                <a:moveTo>
                  <a:pt x="1017" y="1857"/>
                </a:moveTo>
                <a:cubicBezTo>
                  <a:pt x="1017" y="1858"/>
                  <a:pt x="1017" y="1858"/>
                  <a:pt x="1017" y="1858"/>
                </a:cubicBezTo>
                <a:cubicBezTo>
                  <a:pt x="1014" y="1879"/>
                  <a:pt x="1008" y="1898"/>
                  <a:pt x="1004" y="1918"/>
                </a:cubicBezTo>
                <a:cubicBezTo>
                  <a:pt x="994" y="1907"/>
                  <a:pt x="984" y="1896"/>
                  <a:pt x="975" y="1884"/>
                </a:cubicBezTo>
                <a:cubicBezTo>
                  <a:pt x="970" y="1879"/>
                  <a:pt x="971" y="1869"/>
                  <a:pt x="970" y="1863"/>
                </a:cubicBezTo>
                <a:cubicBezTo>
                  <a:pt x="965" y="1832"/>
                  <a:pt x="962" y="1800"/>
                  <a:pt x="958" y="1769"/>
                </a:cubicBezTo>
                <a:cubicBezTo>
                  <a:pt x="972" y="1781"/>
                  <a:pt x="986" y="1793"/>
                  <a:pt x="999" y="1807"/>
                </a:cubicBezTo>
                <a:cubicBezTo>
                  <a:pt x="1005" y="1814"/>
                  <a:pt x="1010" y="1821"/>
                  <a:pt x="1015" y="1828"/>
                </a:cubicBezTo>
                <a:cubicBezTo>
                  <a:pt x="1021" y="1838"/>
                  <a:pt x="1019" y="1847"/>
                  <a:pt x="1017" y="1857"/>
                </a:cubicBezTo>
                <a:moveTo>
                  <a:pt x="1107" y="1894"/>
                </a:moveTo>
                <a:cubicBezTo>
                  <a:pt x="1109" y="1898"/>
                  <a:pt x="1111" y="1902"/>
                  <a:pt x="1106" y="1893"/>
                </a:cubicBezTo>
                <a:cubicBezTo>
                  <a:pt x="1101" y="1882"/>
                  <a:pt x="1103" y="1887"/>
                  <a:pt x="1106" y="1892"/>
                </a:cubicBezTo>
                <a:cubicBezTo>
                  <a:pt x="1097" y="1875"/>
                  <a:pt x="1089" y="1858"/>
                  <a:pt x="1081" y="1841"/>
                </a:cubicBezTo>
                <a:cubicBezTo>
                  <a:pt x="1073" y="1822"/>
                  <a:pt x="1067" y="1804"/>
                  <a:pt x="1063" y="1784"/>
                </a:cubicBezTo>
                <a:cubicBezTo>
                  <a:pt x="1059" y="1767"/>
                  <a:pt x="1054" y="1750"/>
                  <a:pt x="1049" y="1733"/>
                </a:cubicBezTo>
                <a:cubicBezTo>
                  <a:pt x="1046" y="1722"/>
                  <a:pt x="1042" y="1709"/>
                  <a:pt x="1035" y="1700"/>
                </a:cubicBezTo>
                <a:cubicBezTo>
                  <a:pt x="1038" y="1704"/>
                  <a:pt x="1041" y="1709"/>
                  <a:pt x="1045" y="1713"/>
                </a:cubicBezTo>
                <a:cubicBezTo>
                  <a:pt x="1052" y="1723"/>
                  <a:pt x="1056" y="1732"/>
                  <a:pt x="1060" y="1744"/>
                </a:cubicBezTo>
                <a:cubicBezTo>
                  <a:pt x="1071" y="1769"/>
                  <a:pt x="1084" y="1792"/>
                  <a:pt x="1099" y="1814"/>
                </a:cubicBezTo>
                <a:cubicBezTo>
                  <a:pt x="1106" y="1825"/>
                  <a:pt x="1113" y="1836"/>
                  <a:pt x="1120" y="1846"/>
                </a:cubicBezTo>
                <a:cubicBezTo>
                  <a:pt x="1122" y="1857"/>
                  <a:pt x="1124" y="1867"/>
                  <a:pt x="1125" y="1878"/>
                </a:cubicBezTo>
                <a:cubicBezTo>
                  <a:pt x="1129" y="1903"/>
                  <a:pt x="1131" y="1928"/>
                  <a:pt x="1134" y="1953"/>
                </a:cubicBezTo>
                <a:cubicBezTo>
                  <a:pt x="1127" y="1932"/>
                  <a:pt x="1116" y="1913"/>
                  <a:pt x="1107" y="1894"/>
                </a:cubicBezTo>
                <a:moveTo>
                  <a:pt x="1111" y="1698"/>
                </a:moveTo>
                <a:cubicBezTo>
                  <a:pt x="1113" y="1684"/>
                  <a:pt x="1119" y="1670"/>
                  <a:pt x="1128" y="1659"/>
                </a:cubicBezTo>
                <a:cubicBezTo>
                  <a:pt x="1153" y="1705"/>
                  <a:pt x="1168" y="1752"/>
                  <a:pt x="1171" y="1804"/>
                </a:cubicBezTo>
                <a:cubicBezTo>
                  <a:pt x="1140" y="1778"/>
                  <a:pt x="1107" y="1742"/>
                  <a:pt x="1111" y="1698"/>
                </a:cubicBezTo>
                <a:moveTo>
                  <a:pt x="1176" y="1896"/>
                </a:moveTo>
                <a:cubicBezTo>
                  <a:pt x="1165" y="1870"/>
                  <a:pt x="1152" y="1846"/>
                  <a:pt x="1138" y="1822"/>
                </a:cubicBezTo>
                <a:cubicBezTo>
                  <a:pt x="1148" y="1833"/>
                  <a:pt x="1159" y="1844"/>
                  <a:pt x="1170" y="1855"/>
                </a:cubicBezTo>
                <a:cubicBezTo>
                  <a:pt x="1176" y="1860"/>
                  <a:pt x="1174" y="1870"/>
                  <a:pt x="1175" y="1878"/>
                </a:cubicBezTo>
                <a:cubicBezTo>
                  <a:pt x="1175" y="1883"/>
                  <a:pt x="1177" y="1891"/>
                  <a:pt x="1176" y="1896"/>
                </a:cubicBezTo>
                <a:moveTo>
                  <a:pt x="1307" y="1609"/>
                </a:moveTo>
                <a:cubicBezTo>
                  <a:pt x="1307" y="1609"/>
                  <a:pt x="1308" y="1609"/>
                  <a:pt x="1308" y="1609"/>
                </a:cubicBezTo>
                <a:cubicBezTo>
                  <a:pt x="1347" y="1612"/>
                  <a:pt x="1386" y="1617"/>
                  <a:pt x="1425" y="1625"/>
                </a:cubicBezTo>
                <a:cubicBezTo>
                  <a:pt x="1442" y="1628"/>
                  <a:pt x="1456" y="1641"/>
                  <a:pt x="1469" y="1652"/>
                </a:cubicBezTo>
                <a:cubicBezTo>
                  <a:pt x="1485" y="1666"/>
                  <a:pt x="1500" y="1681"/>
                  <a:pt x="1514" y="1697"/>
                </a:cubicBezTo>
                <a:cubicBezTo>
                  <a:pt x="1467" y="1693"/>
                  <a:pt x="1415" y="1689"/>
                  <a:pt x="1371" y="1669"/>
                </a:cubicBezTo>
                <a:cubicBezTo>
                  <a:pt x="1367" y="1668"/>
                  <a:pt x="1363" y="1666"/>
                  <a:pt x="1360" y="1663"/>
                </a:cubicBezTo>
                <a:cubicBezTo>
                  <a:pt x="1340" y="1646"/>
                  <a:pt x="1320" y="1627"/>
                  <a:pt x="1301" y="1608"/>
                </a:cubicBezTo>
                <a:cubicBezTo>
                  <a:pt x="1303" y="1608"/>
                  <a:pt x="1305" y="1608"/>
                  <a:pt x="1307" y="1609"/>
                </a:cubicBezTo>
                <a:moveTo>
                  <a:pt x="1190" y="1819"/>
                </a:moveTo>
                <a:cubicBezTo>
                  <a:pt x="1189" y="1818"/>
                  <a:pt x="1188" y="1818"/>
                  <a:pt x="1188" y="1817"/>
                </a:cubicBezTo>
                <a:cubicBezTo>
                  <a:pt x="1188" y="1789"/>
                  <a:pt x="1188" y="1761"/>
                  <a:pt x="1182" y="1734"/>
                </a:cubicBezTo>
                <a:cubicBezTo>
                  <a:pt x="1195" y="1755"/>
                  <a:pt x="1208" y="1775"/>
                  <a:pt x="1220" y="1796"/>
                </a:cubicBezTo>
                <a:cubicBezTo>
                  <a:pt x="1232" y="1816"/>
                  <a:pt x="1239" y="1837"/>
                  <a:pt x="1247" y="1859"/>
                </a:cubicBezTo>
                <a:cubicBezTo>
                  <a:pt x="1228" y="1845"/>
                  <a:pt x="1208" y="1833"/>
                  <a:pt x="1190" y="1819"/>
                </a:cubicBezTo>
                <a:moveTo>
                  <a:pt x="1278" y="1867"/>
                </a:moveTo>
                <a:cubicBezTo>
                  <a:pt x="1271" y="1843"/>
                  <a:pt x="1265" y="1819"/>
                  <a:pt x="1255" y="1795"/>
                </a:cubicBezTo>
                <a:cubicBezTo>
                  <a:pt x="1245" y="1772"/>
                  <a:pt x="1233" y="1750"/>
                  <a:pt x="1221" y="1728"/>
                </a:cubicBezTo>
                <a:cubicBezTo>
                  <a:pt x="1236" y="1737"/>
                  <a:pt x="1250" y="1747"/>
                  <a:pt x="1265" y="1755"/>
                </a:cubicBezTo>
                <a:cubicBezTo>
                  <a:pt x="1274" y="1760"/>
                  <a:pt x="1282" y="1765"/>
                  <a:pt x="1290" y="1769"/>
                </a:cubicBezTo>
                <a:cubicBezTo>
                  <a:pt x="1299" y="1774"/>
                  <a:pt x="1307" y="1776"/>
                  <a:pt x="1310" y="1786"/>
                </a:cubicBezTo>
                <a:cubicBezTo>
                  <a:pt x="1321" y="1817"/>
                  <a:pt x="1323" y="1851"/>
                  <a:pt x="1345" y="1878"/>
                </a:cubicBezTo>
                <a:cubicBezTo>
                  <a:pt x="1332" y="1878"/>
                  <a:pt x="1320" y="1878"/>
                  <a:pt x="1307" y="1877"/>
                </a:cubicBezTo>
                <a:cubicBezTo>
                  <a:pt x="1302" y="1876"/>
                  <a:pt x="1296" y="1876"/>
                  <a:pt x="1291" y="1875"/>
                </a:cubicBezTo>
                <a:cubicBezTo>
                  <a:pt x="1283" y="1874"/>
                  <a:pt x="1280" y="1875"/>
                  <a:pt x="1278" y="1867"/>
                </a:cubicBezTo>
                <a:moveTo>
                  <a:pt x="1426" y="1902"/>
                </a:moveTo>
                <a:cubicBezTo>
                  <a:pt x="1429" y="1908"/>
                  <a:pt x="1431" y="1913"/>
                  <a:pt x="1432" y="1919"/>
                </a:cubicBezTo>
                <a:cubicBezTo>
                  <a:pt x="1420" y="1915"/>
                  <a:pt x="1407" y="1911"/>
                  <a:pt x="1394" y="1906"/>
                </a:cubicBezTo>
                <a:cubicBezTo>
                  <a:pt x="1405" y="1905"/>
                  <a:pt x="1416" y="1904"/>
                  <a:pt x="1426" y="1902"/>
                </a:cubicBezTo>
                <a:moveTo>
                  <a:pt x="1354" y="1877"/>
                </a:moveTo>
                <a:cubicBezTo>
                  <a:pt x="1345" y="1866"/>
                  <a:pt x="1340" y="1854"/>
                  <a:pt x="1336" y="1840"/>
                </a:cubicBezTo>
                <a:cubicBezTo>
                  <a:pt x="1356" y="1858"/>
                  <a:pt x="1383" y="1861"/>
                  <a:pt x="1406" y="1875"/>
                </a:cubicBezTo>
                <a:cubicBezTo>
                  <a:pt x="1389" y="1876"/>
                  <a:pt x="1371" y="1877"/>
                  <a:pt x="1354" y="1877"/>
                </a:cubicBezTo>
                <a:moveTo>
                  <a:pt x="1414" y="1874"/>
                </a:moveTo>
                <a:cubicBezTo>
                  <a:pt x="1394" y="1857"/>
                  <a:pt x="1366" y="1853"/>
                  <a:pt x="1346" y="1835"/>
                </a:cubicBezTo>
                <a:cubicBezTo>
                  <a:pt x="1333" y="1823"/>
                  <a:pt x="1329" y="1803"/>
                  <a:pt x="1325" y="1787"/>
                </a:cubicBezTo>
                <a:cubicBezTo>
                  <a:pt x="1339" y="1794"/>
                  <a:pt x="1353" y="1800"/>
                  <a:pt x="1368" y="1806"/>
                </a:cubicBezTo>
                <a:cubicBezTo>
                  <a:pt x="1375" y="1808"/>
                  <a:pt x="1382" y="1811"/>
                  <a:pt x="1390" y="1813"/>
                </a:cubicBezTo>
                <a:cubicBezTo>
                  <a:pt x="1396" y="1818"/>
                  <a:pt x="1402" y="1821"/>
                  <a:pt x="1408" y="1825"/>
                </a:cubicBezTo>
                <a:cubicBezTo>
                  <a:pt x="1437" y="1841"/>
                  <a:pt x="1469" y="1852"/>
                  <a:pt x="1497" y="1869"/>
                </a:cubicBezTo>
                <a:cubicBezTo>
                  <a:pt x="1470" y="1871"/>
                  <a:pt x="1442" y="1873"/>
                  <a:pt x="1414" y="1874"/>
                </a:cubicBezTo>
                <a:moveTo>
                  <a:pt x="1534" y="1974"/>
                </a:moveTo>
                <a:cubicBezTo>
                  <a:pt x="1534" y="1979"/>
                  <a:pt x="1533" y="1983"/>
                  <a:pt x="1533" y="1988"/>
                </a:cubicBezTo>
                <a:cubicBezTo>
                  <a:pt x="1493" y="1968"/>
                  <a:pt x="1448" y="1960"/>
                  <a:pt x="1405" y="1951"/>
                </a:cubicBezTo>
                <a:cubicBezTo>
                  <a:pt x="1384" y="1947"/>
                  <a:pt x="1363" y="1942"/>
                  <a:pt x="1342" y="1936"/>
                </a:cubicBezTo>
                <a:cubicBezTo>
                  <a:pt x="1334" y="1934"/>
                  <a:pt x="1325" y="1931"/>
                  <a:pt x="1316" y="1927"/>
                </a:cubicBezTo>
                <a:cubicBezTo>
                  <a:pt x="1309" y="1924"/>
                  <a:pt x="1294" y="1920"/>
                  <a:pt x="1291" y="1912"/>
                </a:cubicBezTo>
                <a:cubicBezTo>
                  <a:pt x="1323" y="1912"/>
                  <a:pt x="1355" y="1910"/>
                  <a:pt x="1386" y="1907"/>
                </a:cubicBezTo>
                <a:cubicBezTo>
                  <a:pt x="1399" y="1912"/>
                  <a:pt x="1413" y="1915"/>
                  <a:pt x="1427" y="1919"/>
                </a:cubicBezTo>
                <a:cubicBezTo>
                  <a:pt x="1434" y="1921"/>
                  <a:pt x="1434" y="1923"/>
                  <a:pt x="1436" y="1931"/>
                </a:cubicBezTo>
                <a:cubicBezTo>
                  <a:pt x="1437" y="1937"/>
                  <a:pt x="1437" y="1944"/>
                  <a:pt x="1438" y="1950"/>
                </a:cubicBezTo>
                <a:cubicBezTo>
                  <a:pt x="1438" y="1940"/>
                  <a:pt x="1437" y="1930"/>
                  <a:pt x="1435" y="1921"/>
                </a:cubicBezTo>
                <a:cubicBezTo>
                  <a:pt x="1438" y="1922"/>
                  <a:pt x="1441" y="1922"/>
                  <a:pt x="1444" y="1923"/>
                </a:cubicBezTo>
                <a:cubicBezTo>
                  <a:pt x="1441" y="1922"/>
                  <a:pt x="1438" y="1921"/>
                  <a:pt x="1435" y="1920"/>
                </a:cubicBezTo>
                <a:cubicBezTo>
                  <a:pt x="1433" y="1914"/>
                  <a:pt x="1432" y="1908"/>
                  <a:pt x="1429" y="1902"/>
                </a:cubicBezTo>
                <a:cubicBezTo>
                  <a:pt x="1446" y="1899"/>
                  <a:pt x="1462" y="1896"/>
                  <a:pt x="1477" y="1893"/>
                </a:cubicBezTo>
                <a:cubicBezTo>
                  <a:pt x="1484" y="1892"/>
                  <a:pt x="1490" y="1890"/>
                  <a:pt x="1496" y="1889"/>
                </a:cubicBezTo>
                <a:cubicBezTo>
                  <a:pt x="1501" y="1892"/>
                  <a:pt x="1507" y="1894"/>
                  <a:pt x="1512" y="1898"/>
                </a:cubicBezTo>
                <a:cubicBezTo>
                  <a:pt x="1516" y="1901"/>
                  <a:pt x="1520" y="1905"/>
                  <a:pt x="1524" y="1908"/>
                </a:cubicBezTo>
                <a:cubicBezTo>
                  <a:pt x="1528" y="1912"/>
                  <a:pt x="1530" y="1913"/>
                  <a:pt x="1530" y="1918"/>
                </a:cubicBezTo>
                <a:cubicBezTo>
                  <a:pt x="1530" y="1921"/>
                  <a:pt x="1530" y="1925"/>
                  <a:pt x="1531" y="1928"/>
                </a:cubicBezTo>
                <a:cubicBezTo>
                  <a:pt x="1534" y="1944"/>
                  <a:pt x="1536" y="1958"/>
                  <a:pt x="1534" y="1973"/>
                </a:cubicBezTo>
                <a:cubicBezTo>
                  <a:pt x="1535" y="1972"/>
                  <a:pt x="1535" y="1970"/>
                  <a:pt x="1534" y="1974"/>
                </a:cubicBezTo>
                <a:moveTo>
                  <a:pt x="1543" y="1910"/>
                </a:moveTo>
                <a:cubicBezTo>
                  <a:pt x="1552" y="1922"/>
                  <a:pt x="1558" y="1935"/>
                  <a:pt x="1564" y="1948"/>
                </a:cubicBezTo>
                <a:cubicBezTo>
                  <a:pt x="1562" y="1944"/>
                  <a:pt x="1559" y="1936"/>
                  <a:pt x="1565" y="1950"/>
                </a:cubicBezTo>
                <a:cubicBezTo>
                  <a:pt x="1551" y="1926"/>
                  <a:pt x="1536" y="1903"/>
                  <a:pt x="1514" y="1886"/>
                </a:cubicBezTo>
                <a:cubicBezTo>
                  <a:pt x="1527" y="1885"/>
                  <a:pt x="1536" y="1900"/>
                  <a:pt x="1543" y="1910"/>
                </a:cubicBezTo>
                <a:moveTo>
                  <a:pt x="1587" y="1879"/>
                </a:moveTo>
                <a:cubicBezTo>
                  <a:pt x="1567" y="1869"/>
                  <a:pt x="1545" y="1867"/>
                  <a:pt x="1523" y="1868"/>
                </a:cubicBezTo>
                <a:cubicBezTo>
                  <a:pt x="1505" y="1853"/>
                  <a:pt x="1484" y="1841"/>
                  <a:pt x="1463" y="1830"/>
                </a:cubicBezTo>
                <a:cubicBezTo>
                  <a:pt x="1491" y="1833"/>
                  <a:pt x="1519" y="1830"/>
                  <a:pt x="1547" y="1827"/>
                </a:cubicBezTo>
                <a:cubicBezTo>
                  <a:pt x="1553" y="1826"/>
                  <a:pt x="1559" y="1825"/>
                  <a:pt x="1565" y="1825"/>
                </a:cubicBezTo>
                <a:cubicBezTo>
                  <a:pt x="1568" y="1824"/>
                  <a:pt x="1571" y="1824"/>
                  <a:pt x="1574" y="1824"/>
                </a:cubicBezTo>
                <a:cubicBezTo>
                  <a:pt x="1575" y="1828"/>
                  <a:pt x="1576" y="1833"/>
                  <a:pt x="1577" y="1837"/>
                </a:cubicBezTo>
                <a:cubicBezTo>
                  <a:pt x="1580" y="1851"/>
                  <a:pt x="1583" y="1865"/>
                  <a:pt x="1587" y="1879"/>
                </a:cubicBezTo>
                <a:moveTo>
                  <a:pt x="1593" y="1782"/>
                </a:moveTo>
                <a:cubicBezTo>
                  <a:pt x="1590" y="1781"/>
                  <a:pt x="1593" y="1782"/>
                  <a:pt x="1595" y="1783"/>
                </a:cubicBezTo>
                <a:cubicBezTo>
                  <a:pt x="1595" y="1783"/>
                  <a:pt x="1594" y="1783"/>
                  <a:pt x="1594" y="1783"/>
                </a:cubicBezTo>
                <a:cubicBezTo>
                  <a:pt x="1598" y="1784"/>
                  <a:pt x="1597" y="1784"/>
                  <a:pt x="1595" y="1783"/>
                </a:cubicBezTo>
                <a:cubicBezTo>
                  <a:pt x="1615" y="1789"/>
                  <a:pt x="1633" y="1799"/>
                  <a:pt x="1648" y="1815"/>
                </a:cubicBezTo>
                <a:cubicBezTo>
                  <a:pt x="1633" y="1810"/>
                  <a:pt x="1619" y="1807"/>
                  <a:pt x="1604" y="1805"/>
                </a:cubicBezTo>
                <a:cubicBezTo>
                  <a:pt x="1596" y="1805"/>
                  <a:pt x="1587" y="1804"/>
                  <a:pt x="1579" y="1804"/>
                </a:cubicBezTo>
                <a:cubicBezTo>
                  <a:pt x="1577" y="1795"/>
                  <a:pt x="1574" y="1785"/>
                  <a:pt x="1572" y="1775"/>
                </a:cubicBezTo>
                <a:cubicBezTo>
                  <a:pt x="1578" y="1778"/>
                  <a:pt x="1586" y="1780"/>
                  <a:pt x="1593" y="1782"/>
                </a:cubicBezTo>
                <a:moveTo>
                  <a:pt x="1569" y="1804"/>
                </a:moveTo>
                <a:cubicBezTo>
                  <a:pt x="1534" y="1805"/>
                  <a:pt x="1500" y="1808"/>
                  <a:pt x="1465" y="1803"/>
                </a:cubicBezTo>
                <a:cubicBezTo>
                  <a:pt x="1435" y="1798"/>
                  <a:pt x="1405" y="1786"/>
                  <a:pt x="1377" y="1773"/>
                </a:cubicBezTo>
                <a:cubicBezTo>
                  <a:pt x="1307" y="1741"/>
                  <a:pt x="1243" y="1693"/>
                  <a:pt x="1186" y="1642"/>
                </a:cubicBezTo>
                <a:cubicBezTo>
                  <a:pt x="1217" y="1648"/>
                  <a:pt x="1243" y="1666"/>
                  <a:pt x="1271" y="1679"/>
                </a:cubicBezTo>
                <a:cubicBezTo>
                  <a:pt x="1287" y="1686"/>
                  <a:pt x="1303" y="1692"/>
                  <a:pt x="1319" y="1697"/>
                </a:cubicBezTo>
                <a:cubicBezTo>
                  <a:pt x="1328" y="1700"/>
                  <a:pt x="1336" y="1703"/>
                  <a:pt x="1345" y="1705"/>
                </a:cubicBezTo>
                <a:cubicBezTo>
                  <a:pt x="1354" y="1707"/>
                  <a:pt x="1363" y="1708"/>
                  <a:pt x="1371" y="1712"/>
                </a:cubicBezTo>
                <a:cubicBezTo>
                  <a:pt x="1396" y="1728"/>
                  <a:pt x="1417" y="1748"/>
                  <a:pt x="1441" y="1765"/>
                </a:cubicBezTo>
                <a:cubicBezTo>
                  <a:pt x="1466" y="1783"/>
                  <a:pt x="1491" y="1784"/>
                  <a:pt x="1521" y="1782"/>
                </a:cubicBezTo>
                <a:cubicBezTo>
                  <a:pt x="1494" y="1782"/>
                  <a:pt x="1470" y="1781"/>
                  <a:pt x="1448" y="1764"/>
                </a:cubicBezTo>
                <a:cubicBezTo>
                  <a:pt x="1429" y="1749"/>
                  <a:pt x="1413" y="1731"/>
                  <a:pt x="1394" y="1716"/>
                </a:cubicBezTo>
                <a:cubicBezTo>
                  <a:pt x="1431" y="1722"/>
                  <a:pt x="1468" y="1726"/>
                  <a:pt x="1505" y="1730"/>
                </a:cubicBezTo>
                <a:cubicBezTo>
                  <a:pt x="1514" y="1731"/>
                  <a:pt x="1524" y="1732"/>
                  <a:pt x="1534" y="1733"/>
                </a:cubicBezTo>
                <a:cubicBezTo>
                  <a:pt x="1542" y="1734"/>
                  <a:pt x="1545" y="1744"/>
                  <a:pt x="1549" y="1752"/>
                </a:cubicBezTo>
                <a:cubicBezTo>
                  <a:pt x="1557" y="1768"/>
                  <a:pt x="1564" y="1786"/>
                  <a:pt x="1569" y="1804"/>
                </a:cubicBezTo>
                <a:moveTo>
                  <a:pt x="1766" y="1737"/>
                </a:moveTo>
                <a:cubicBezTo>
                  <a:pt x="1772" y="1759"/>
                  <a:pt x="1773" y="1781"/>
                  <a:pt x="1773" y="1804"/>
                </a:cubicBezTo>
                <a:cubicBezTo>
                  <a:pt x="1735" y="1775"/>
                  <a:pt x="1693" y="1751"/>
                  <a:pt x="1650" y="1732"/>
                </a:cubicBezTo>
                <a:cubicBezTo>
                  <a:pt x="1621" y="1719"/>
                  <a:pt x="1590" y="1709"/>
                  <a:pt x="1559" y="1703"/>
                </a:cubicBezTo>
                <a:cubicBezTo>
                  <a:pt x="1552" y="1701"/>
                  <a:pt x="1544" y="1700"/>
                  <a:pt x="1537" y="1699"/>
                </a:cubicBezTo>
                <a:cubicBezTo>
                  <a:pt x="1532" y="1691"/>
                  <a:pt x="1526" y="1683"/>
                  <a:pt x="1520" y="1675"/>
                </a:cubicBezTo>
                <a:cubicBezTo>
                  <a:pt x="1510" y="1662"/>
                  <a:pt x="1499" y="1650"/>
                  <a:pt x="1487" y="1638"/>
                </a:cubicBezTo>
                <a:cubicBezTo>
                  <a:pt x="1540" y="1651"/>
                  <a:pt x="1592" y="1664"/>
                  <a:pt x="1646" y="1674"/>
                </a:cubicBezTo>
                <a:cubicBezTo>
                  <a:pt x="1670" y="1678"/>
                  <a:pt x="1694" y="1682"/>
                  <a:pt x="1718" y="1686"/>
                </a:cubicBezTo>
                <a:cubicBezTo>
                  <a:pt x="1724" y="1687"/>
                  <a:pt x="1733" y="1686"/>
                  <a:pt x="1738" y="1690"/>
                </a:cubicBezTo>
                <a:cubicBezTo>
                  <a:pt x="1753" y="1701"/>
                  <a:pt x="1762" y="1720"/>
                  <a:pt x="1766" y="1737"/>
                </a:cubicBezTo>
              </a:path>
            </a:pathLst>
          </a:custGeom>
          <a:solidFill>
            <a:schemeClr val="tx1">
              <a:lumMod val="65000"/>
              <a:lumOff val="35000"/>
            </a:schemeClr>
          </a:solidFill>
          <a:ln>
            <a:noFill/>
          </a:ln>
        </p:spPr>
        <p:txBody>
          <a:bodyPr vert="horz" wrap="square" lIns="182843" tIns="91423" rIns="182843" bIns="91423" numCol="1" anchor="t" anchorCtr="0" compatLnSpc="1">
            <a:prstTxWarp prst="textNoShape">
              <a:avLst/>
            </a:prstTxWarp>
          </a:bodyPr>
          <a:lstStyle/>
          <a:p>
            <a:endParaRPr lang="en-US"/>
          </a:p>
        </p:txBody>
      </p:sp>
      <p:sp>
        <p:nvSpPr>
          <p:cNvPr id="119" name="Freeform 14"/>
          <p:cNvSpPr>
            <a:spLocks/>
          </p:cNvSpPr>
          <p:nvPr/>
        </p:nvSpPr>
        <p:spPr bwMode="auto">
          <a:xfrm>
            <a:off x="10473204" y="4890108"/>
            <a:ext cx="1580254" cy="1682166"/>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chemeClr val="accent2">
              <a:alpha val="89804"/>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Content Placeholder 2"/>
          <p:cNvSpPr txBox="1">
            <a:spLocks/>
          </p:cNvSpPr>
          <p:nvPr/>
        </p:nvSpPr>
        <p:spPr>
          <a:xfrm>
            <a:off x="10529719" y="5305356"/>
            <a:ext cx="1449436" cy="830997"/>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800" dirty="0" err="1" smtClean="0">
                <a:solidFill>
                  <a:schemeClr val="bg1"/>
                </a:solidFill>
                <a:latin typeface="Lato Regular"/>
                <a:ea typeface="Roboto Condensed" pitchFamily="2" charset="0"/>
                <a:cs typeface="Lato Regular"/>
              </a:rPr>
              <a:t>FHD</a:t>
            </a:r>
            <a:endParaRPr lang="en-US" sz="6000" dirty="0">
              <a:solidFill>
                <a:schemeClr val="bg1"/>
              </a:solidFill>
              <a:latin typeface="Lato Regular"/>
              <a:ea typeface="Roboto Condensed" pitchFamily="2" charset="0"/>
              <a:cs typeface="Lato Regular"/>
            </a:endParaRPr>
          </a:p>
        </p:txBody>
      </p:sp>
      <p:sp>
        <p:nvSpPr>
          <p:cNvPr id="122" name="Freeform 14"/>
          <p:cNvSpPr>
            <a:spLocks/>
          </p:cNvSpPr>
          <p:nvPr/>
        </p:nvSpPr>
        <p:spPr bwMode="auto">
          <a:xfrm>
            <a:off x="13241600" y="4529872"/>
            <a:ext cx="1608419" cy="1791147"/>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chemeClr val="accent3">
              <a:alpha val="89804"/>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Content Placeholder 2"/>
          <p:cNvSpPr txBox="1">
            <a:spLocks/>
          </p:cNvSpPr>
          <p:nvPr/>
        </p:nvSpPr>
        <p:spPr>
          <a:xfrm>
            <a:off x="13211113" y="4931866"/>
            <a:ext cx="1585692" cy="830997"/>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800" dirty="0" err="1" smtClean="0">
                <a:solidFill>
                  <a:schemeClr val="bg1"/>
                </a:solidFill>
                <a:latin typeface="Lato Regular"/>
                <a:ea typeface="Roboto Condensed" pitchFamily="2" charset="0"/>
                <a:cs typeface="Lato Regular"/>
              </a:rPr>
              <a:t>MHD</a:t>
            </a:r>
            <a:endParaRPr lang="en-US" sz="4800" dirty="0">
              <a:solidFill>
                <a:schemeClr val="bg1"/>
              </a:solidFill>
              <a:latin typeface="Lato Regular"/>
              <a:ea typeface="Roboto Condensed" pitchFamily="2" charset="0"/>
              <a:cs typeface="Lato Regular"/>
            </a:endParaRPr>
          </a:p>
        </p:txBody>
      </p:sp>
      <p:sp>
        <p:nvSpPr>
          <p:cNvPr id="125" name="Freeform 14"/>
          <p:cNvSpPr>
            <a:spLocks/>
          </p:cNvSpPr>
          <p:nvPr/>
        </p:nvSpPr>
        <p:spPr bwMode="auto">
          <a:xfrm>
            <a:off x="11795758" y="7269728"/>
            <a:ext cx="1531555" cy="1705551"/>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chemeClr val="accent1">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4"/>
          <p:cNvSpPr>
            <a:spLocks/>
          </p:cNvSpPr>
          <p:nvPr/>
        </p:nvSpPr>
        <p:spPr bwMode="auto">
          <a:xfrm>
            <a:off x="9163917" y="2615044"/>
            <a:ext cx="1491531" cy="1660980"/>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chemeClr val="accent2">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
          <p:cNvSpPr>
            <a:spLocks/>
          </p:cNvSpPr>
          <p:nvPr/>
        </p:nvSpPr>
        <p:spPr bwMode="auto">
          <a:xfrm>
            <a:off x="9953971" y="10703862"/>
            <a:ext cx="991761" cy="1104433"/>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rgbClr val="C00000">
              <a:alpha val="9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
          <p:cNvSpPr>
            <a:spLocks/>
          </p:cNvSpPr>
          <p:nvPr/>
        </p:nvSpPr>
        <p:spPr bwMode="auto">
          <a:xfrm>
            <a:off x="12379006" y="2652559"/>
            <a:ext cx="2567153" cy="1294171"/>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chemeClr val="accent5">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Content Placeholder 2"/>
          <p:cNvSpPr txBox="1">
            <a:spLocks/>
          </p:cNvSpPr>
          <p:nvPr/>
        </p:nvSpPr>
        <p:spPr>
          <a:xfrm>
            <a:off x="12561536" y="2945701"/>
            <a:ext cx="2266967" cy="707886"/>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000" dirty="0" smtClean="0">
                <a:solidFill>
                  <a:schemeClr val="bg1"/>
                </a:solidFill>
                <a:latin typeface="Lato Regular"/>
                <a:ea typeface="Roboto Condensed" pitchFamily="2" charset="0"/>
                <a:cs typeface="Lato Regular"/>
              </a:rPr>
              <a:t>nanofluid</a:t>
            </a:r>
            <a:endParaRPr lang="en-US" sz="4000" dirty="0">
              <a:solidFill>
                <a:schemeClr val="bg1"/>
              </a:solidFill>
              <a:latin typeface="Lato Regular"/>
              <a:ea typeface="Roboto Condensed" pitchFamily="2" charset="0"/>
              <a:cs typeface="Lato Regular"/>
            </a:endParaRPr>
          </a:p>
        </p:txBody>
      </p:sp>
      <p:sp>
        <p:nvSpPr>
          <p:cNvPr id="136" name="Content Placeholder 2"/>
          <p:cNvSpPr txBox="1">
            <a:spLocks/>
          </p:cNvSpPr>
          <p:nvPr/>
        </p:nvSpPr>
        <p:spPr>
          <a:xfrm>
            <a:off x="11965506" y="7681889"/>
            <a:ext cx="1176925" cy="830997"/>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800" dirty="0" smtClean="0">
                <a:solidFill>
                  <a:schemeClr val="bg1"/>
                </a:solidFill>
                <a:latin typeface="Lato Regular"/>
                <a:ea typeface="Roboto Condensed" pitchFamily="2" charset="0"/>
                <a:cs typeface="Lato Regular"/>
              </a:rPr>
              <a:t>MG</a:t>
            </a:r>
            <a:endParaRPr lang="en-US" sz="4800" dirty="0">
              <a:solidFill>
                <a:schemeClr val="bg1"/>
              </a:solidFill>
              <a:latin typeface="Lato Regular"/>
              <a:ea typeface="Roboto Condensed" pitchFamily="2" charset="0"/>
              <a:cs typeface="Lato Regular"/>
            </a:endParaRPr>
          </a:p>
        </p:txBody>
      </p:sp>
      <p:sp>
        <p:nvSpPr>
          <p:cNvPr id="137" name="Content Placeholder 2"/>
          <p:cNvSpPr txBox="1">
            <a:spLocks/>
          </p:cNvSpPr>
          <p:nvPr/>
        </p:nvSpPr>
        <p:spPr>
          <a:xfrm>
            <a:off x="9907118" y="10994468"/>
            <a:ext cx="1066318" cy="523220"/>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2800" dirty="0" smtClean="0">
                <a:solidFill>
                  <a:schemeClr val="bg1"/>
                </a:solidFill>
                <a:latin typeface="Lato Regular"/>
                <a:ea typeface="Roboto Condensed" pitchFamily="2" charset="0"/>
                <a:cs typeface="Lato Regular"/>
              </a:rPr>
              <a:t>blood</a:t>
            </a:r>
            <a:endParaRPr lang="en-US" sz="2800" dirty="0">
              <a:solidFill>
                <a:schemeClr val="bg1"/>
              </a:solidFill>
              <a:latin typeface="Lato Regular"/>
              <a:ea typeface="Roboto Condensed" pitchFamily="2" charset="0"/>
              <a:cs typeface="Lato Regular"/>
            </a:endParaRPr>
          </a:p>
        </p:txBody>
      </p:sp>
      <p:sp>
        <p:nvSpPr>
          <p:cNvPr id="138" name="Content Placeholder 2"/>
          <p:cNvSpPr txBox="1">
            <a:spLocks/>
          </p:cNvSpPr>
          <p:nvPr/>
        </p:nvSpPr>
        <p:spPr>
          <a:xfrm>
            <a:off x="9076709" y="3048846"/>
            <a:ext cx="1725151" cy="707886"/>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000" dirty="0" smtClean="0">
                <a:solidFill>
                  <a:schemeClr val="bg1"/>
                </a:solidFill>
                <a:latin typeface="Lato Regular"/>
                <a:ea typeface="Roboto Condensed" pitchFamily="2" charset="0"/>
                <a:cs typeface="Lato Regular"/>
              </a:rPr>
              <a:t>cancer</a:t>
            </a:r>
            <a:endParaRPr lang="en-US" sz="4000" dirty="0">
              <a:solidFill>
                <a:schemeClr val="bg1"/>
              </a:solidFill>
              <a:latin typeface="Lato Regular"/>
              <a:ea typeface="Roboto Condensed" pitchFamily="2" charset="0"/>
              <a:cs typeface="Lato Regular"/>
            </a:endParaRPr>
          </a:p>
        </p:txBody>
      </p:sp>
      <p:sp>
        <p:nvSpPr>
          <p:cNvPr id="139" name="Oval 138"/>
          <p:cNvSpPr>
            <a:spLocks noChangeAspect="1"/>
          </p:cNvSpPr>
          <p:nvPr/>
        </p:nvSpPr>
        <p:spPr>
          <a:xfrm>
            <a:off x="16455400" y="5289732"/>
            <a:ext cx="1030895" cy="103128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140" name="Oval 139"/>
          <p:cNvSpPr>
            <a:spLocks noChangeAspect="1"/>
          </p:cNvSpPr>
          <p:nvPr/>
        </p:nvSpPr>
        <p:spPr>
          <a:xfrm>
            <a:off x="16582364" y="8673927"/>
            <a:ext cx="1030895" cy="103128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sp>
        <p:nvSpPr>
          <p:cNvPr id="75" name="Freeform 14"/>
          <p:cNvSpPr>
            <a:spLocks/>
          </p:cNvSpPr>
          <p:nvPr/>
        </p:nvSpPr>
        <p:spPr bwMode="auto">
          <a:xfrm>
            <a:off x="12526265" y="10530155"/>
            <a:ext cx="3208383" cy="1660980"/>
          </a:xfrm>
          <a:custGeom>
            <a:avLst/>
            <a:gdLst>
              <a:gd name="T0" fmla="*/ 362 w 362"/>
              <a:gd name="T1" fmla="*/ 268 h 402"/>
              <a:gd name="T2" fmla="*/ 330 w 362"/>
              <a:gd name="T3" fmla="*/ 325 h 402"/>
              <a:gd name="T4" fmla="*/ 214 w 362"/>
              <a:gd name="T5" fmla="*/ 392 h 402"/>
              <a:gd name="T6" fmla="*/ 148 w 362"/>
              <a:gd name="T7" fmla="*/ 392 h 402"/>
              <a:gd name="T8" fmla="*/ 32 w 362"/>
              <a:gd name="T9" fmla="*/ 325 h 402"/>
              <a:gd name="T10" fmla="*/ 0 w 362"/>
              <a:gd name="T11" fmla="*/ 268 h 402"/>
              <a:gd name="T12" fmla="*/ 0 w 362"/>
              <a:gd name="T13" fmla="*/ 134 h 402"/>
              <a:gd name="T14" fmla="*/ 32 w 362"/>
              <a:gd name="T15" fmla="*/ 78 h 402"/>
              <a:gd name="T16" fmla="*/ 148 w 362"/>
              <a:gd name="T17" fmla="*/ 11 h 402"/>
              <a:gd name="T18" fmla="*/ 214 w 362"/>
              <a:gd name="T19" fmla="*/ 11 h 402"/>
              <a:gd name="T20" fmla="*/ 330 w 362"/>
              <a:gd name="T21" fmla="*/ 78 h 402"/>
              <a:gd name="T22" fmla="*/ 362 w 362"/>
              <a:gd name="T23" fmla="*/ 134 h 402"/>
              <a:gd name="T24" fmla="*/ 362 w 362"/>
              <a:gd name="T25" fmla="*/ 2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402">
                <a:moveTo>
                  <a:pt x="362" y="268"/>
                </a:moveTo>
                <a:cubicBezTo>
                  <a:pt x="362" y="289"/>
                  <a:pt x="348" y="314"/>
                  <a:pt x="330" y="325"/>
                </a:cubicBezTo>
                <a:cubicBezTo>
                  <a:pt x="214" y="392"/>
                  <a:pt x="214" y="392"/>
                  <a:pt x="214" y="392"/>
                </a:cubicBezTo>
                <a:cubicBezTo>
                  <a:pt x="196" y="402"/>
                  <a:pt x="166" y="402"/>
                  <a:pt x="148" y="392"/>
                </a:cubicBezTo>
                <a:cubicBezTo>
                  <a:pt x="32" y="325"/>
                  <a:pt x="32" y="325"/>
                  <a:pt x="32" y="325"/>
                </a:cubicBezTo>
                <a:cubicBezTo>
                  <a:pt x="14" y="314"/>
                  <a:pt x="0" y="289"/>
                  <a:pt x="0" y="268"/>
                </a:cubicBezTo>
                <a:cubicBezTo>
                  <a:pt x="0" y="134"/>
                  <a:pt x="0" y="134"/>
                  <a:pt x="0" y="134"/>
                </a:cubicBezTo>
                <a:cubicBezTo>
                  <a:pt x="0" y="113"/>
                  <a:pt x="14" y="88"/>
                  <a:pt x="32" y="78"/>
                </a:cubicBezTo>
                <a:cubicBezTo>
                  <a:pt x="148" y="11"/>
                  <a:pt x="148" y="11"/>
                  <a:pt x="148" y="11"/>
                </a:cubicBezTo>
                <a:cubicBezTo>
                  <a:pt x="166" y="0"/>
                  <a:pt x="196" y="0"/>
                  <a:pt x="214" y="11"/>
                </a:cubicBezTo>
                <a:cubicBezTo>
                  <a:pt x="330" y="78"/>
                  <a:pt x="330" y="78"/>
                  <a:pt x="330" y="78"/>
                </a:cubicBezTo>
                <a:cubicBezTo>
                  <a:pt x="348" y="88"/>
                  <a:pt x="362" y="113"/>
                  <a:pt x="362" y="134"/>
                </a:cubicBezTo>
                <a:lnTo>
                  <a:pt x="362" y="268"/>
                </a:lnTo>
                <a:close/>
              </a:path>
            </a:pathLst>
          </a:custGeom>
          <a:solidFill>
            <a:srgbClr val="0070C0">
              <a:alpha val="9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Content Placeholder 2"/>
          <p:cNvSpPr txBox="1">
            <a:spLocks/>
          </p:cNvSpPr>
          <p:nvPr/>
        </p:nvSpPr>
        <p:spPr>
          <a:xfrm>
            <a:off x="12553969" y="11028398"/>
            <a:ext cx="3180679" cy="707886"/>
          </a:xfrm>
          <a:prstGeom prst="rect">
            <a:avLst/>
          </a:prstGeom>
        </p:spPr>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defRPr/>
            </a:pPr>
            <a:r>
              <a:rPr lang="en-US" sz="4000" dirty="0" smtClean="0">
                <a:solidFill>
                  <a:schemeClr val="bg1"/>
                </a:solidFill>
                <a:latin typeface="Lato Regular"/>
                <a:ea typeface="Roboto Condensed" pitchFamily="2" charset="0"/>
                <a:cs typeface="Lato Regular"/>
              </a:rPr>
              <a:t>hyperthermia</a:t>
            </a:r>
            <a:endParaRPr lang="en-US" sz="4000" dirty="0">
              <a:solidFill>
                <a:schemeClr val="bg1"/>
              </a:solidFill>
              <a:latin typeface="Lato Regular"/>
              <a:ea typeface="Roboto Condensed" pitchFamily="2" charset="0"/>
              <a:cs typeface="Lato Regular"/>
            </a:endParaRPr>
          </a:p>
        </p:txBody>
      </p:sp>
      <p:sp>
        <p:nvSpPr>
          <p:cNvPr id="78" name="Oval 77"/>
          <p:cNvSpPr>
            <a:spLocks noChangeAspect="1"/>
          </p:cNvSpPr>
          <p:nvPr/>
        </p:nvSpPr>
        <p:spPr>
          <a:xfrm>
            <a:off x="7032183" y="7056876"/>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grpSp>
        <p:nvGrpSpPr>
          <p:cNvPr id="79" name="Group 78"/>
          <p:cNvGrpSpPr/>
          <p:nvPr/>
        </p:nvGrpSpPr>
        <p:grpSpPr>
          <a:xfrm>
            <a:off x="7182052" y="5652003"/>
            <a:ext cx="514856" cy="514888"/>
            <a:chOff x="7540968" y="3606241"/>
            <a:chExt cx="953418" cy="953612"/>
          </a:xfrm>
        </p:grpSpPr>
        <p:sp>
          <p:nvSpPr>
            <p:cNvPr id="80"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81"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82"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17" name="Freeform 353"/>
            <p:cNvSpPr>
              <a:spLocks noChangeArrowheads="1"/>
            </p:cNvSpPr>
            <p:nvPr/>
          </p:nvSpPr>
          <p:spPr bwMode="auto">
            <a:xfrm>
              <a:off x="8147978" y="4213377"/>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18"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21"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2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26"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51" name="TextBox 150"/>
          <p:cNvSpPr txBox="1"/>
          <p:nvPr/>
        </p:nvSpPr>
        <p:spPr>
          <a:xfrm>
            <a:off x="3449072" y="5602591"/>
            <a:ext cx="3243453" cy="577081"/>
          </a:xfrm>
          <a:prstGeom prst="rect">
            <a:avLst/>
          </a:prstGeom>
          <a:noFill/>
        </p:spPr>
        <p:txBody>
          <a:bodyPr wrap="none" lIns="0" tIns="0" rIns="0" bIns="0" rtlCol="0">
            <a:spAutoFit/>
          </a:bodyPr>
          <a:lstStyle/>
          <a:p>
            <a:pPr algn="r">
              <a:lnSpc>
                <a:spcPts val="4533"/>
              </a:lnSpc>
              <a:spcAft>
                <a:spcPts val="1600"/>
              </a:spcAft>
            </a:pPr>
            <a:r>
              <a:rPr lang="en-US" sz="2700" b="1" cap="all" spc="53" dirty="0" smtClean="0">
                <a:solidFill>
                  <a:schemeClr val="accent3">
                    <a:lumMod val="50000"/>
                  </a:schemeClr>
                </a:solidFill>
                <a:latin typeface="Lato Regular"/>
                <a:cs typeface="Lato Regular"/>
              </a:rPr>
              <a:t>Brain Aneurysm</a:t>
            </a:r>
            <a:endParaRPr lang="en-US" sz="2700" b="1" cap="all" spc="53" dirty="0">
              <a:solidFill>
                <a:schemeClr val="accent3">
                  <a:lumMod val="50000"/>
                </a:schemeClr>
              </a:solidFill>
              <a:latin typeface="Lato Regular"/>
              <a:cs typeface="Lato Regular"/>
            </a:endParaRPr>
          </a:p>
        </p:txBody>
      </p:sp>
      <p:sp>
        <p:nvSpPr>
          <p:cNvPr id="152" name="TextBox 151"/>
          <p:cNvSpPr txBox="1"/>
          <p:nvPr/>
        </p:nvSpPr>
        <p:spPr>
          <a:xfrm>
            <a:off x="976164" y="7280700"/>
            <a:ext cx="5794022" cy="511615"/>
          </a:xfrm>
          <a:prstGeom prst="rect">
            <a:avLst/>
          </a:prstGeom>
          <a:noFill/>
        </p:spPr>
        <p:txBody>
          <a:bodyPr wrap="none" lIns="0" tIns="0" rIns="0" bIns="0" rtlCol="0">
            <a:spAutoFit/>
          </a:bodyPr>
          <a:lstStyle/>
          <a:p>
            <a:pPr algn="r">
              <a:lnSpc>
                <a:spcPts val="4533"/>
              </a:lnSpc>
              <a:spcAft>
                <a:spcPts val="1600"/>
              </a:spcAft>
            </a:pPr>
            <a:r>
              <a:rPr lang="en-US" sz="2700" b="1" cap="all" spc="53" dirty="0" smtClean="0">
                <a:solidFill>
                  <a:schemeClr val="accent3">
                    <a:lumMod val="50000"/>
                  </a:schemeClr>
                </a:solidFill>
                <a:latin typeface="Lato Regular"/>
                <a:cs typeface="Lato Regular"/>
              </a:rPr>
              <a:t>Discrete bacteria and virus</a:t>
            </a:r>
            <a:endParaRPr lang="en-US" sz="2700" b="1" cap="all" spc="53" dirty="0">
              <a:solidFill>
                <a:schemeClr val="accent3">
                  <a:lumMod val="50000"/>
                </a:schemeClr>
              </a:solidFill>
              <a:latin typeface="Lato Regular"/>
              <a:cs typeface="Lato Regular"/>
            </a:endParaRPr>
          </a:p>
        </p:txBody>
      </p:sp>
      <p:grpSp>
        <p:nvGrpSpPr>
          <p:cNvPr id="153" name="Group 152"/>
          <p:cNvGrpSpPr/>
          <p:nvPr/>
        </p:nvGrpSpPr>
        <p:grpSpPr>
          <a:xfrm>
            <a:off x="7265258" y="7370111"/>
            <a:ext cx="514856" cy="514888"/>
            <a:chOff x="7540968" y="3606241"/>
            <a:chExt cx="953418" cy="953612"/>
          </a:xfrm>
        </p:grpSpPr>
        <p:sp>
          <p:nvSpPr>
            <p:cNvPr id="154"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56"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57"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59" name="Freeform 353"/>
            <p:cNvSpPr>
              <a:spLocks noChangeArrowheads="1"/>
            </p:cNvSpPr>
            <p:nvPr/>
          </p:nvSpPr>
          <p:spPr bwMode="auto">
            <a:xfrm>
              <a:off x="8147978" y="4213377"/>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60"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62"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63"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64"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66" name="Oval 165"/>
          <p:cNvSpPr>
            <a:spLocks noChangeAspect="1"/>
          </p:cNvSpPr>
          <p:nvPr/>
        </p:nvSpPr>
        <p:spPr>
          <a:xfrm>
            <a:off x="6946571" y="8515905"/>
            <a:ext cx="1030895" cy="10312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endParaRPr lang="en-US" sz="2800" dirty="0">
              <a:latin typeface="Lato Regular"/>
              <a:cs typeface="Lato Regular"/>
            </a:endParaRPr>
          </a:p>
        </p:txBody>
      </p:sp>
      <p:grpSp>
        <p:nvGrpSpPr>
          <p:cNvPr id="167" name="Group 166"/>
          <p:cNvGrpSpPr/>
          <p:nvPr/>
        </p:nvGrpSpPr>
        <p:grpSpPr>
          <a:xfrm>
            <a:off x="7182055" y="8790230"/>
            <a:ext cx="514856" cy="514888"/>
            <a:chOff x="7540968" y="3606241"/>
            <a:chExt cx="953418" cy="953612"/>
          </a:xfrm>
        </p:grpSpPr>
        <p:sp>
          <p:nvSpPr>
            <p:cNvPr id="168"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69"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70"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71" name="Freeform 353"/>
            <p:cNvSpPr>
              <a:spLocks noChangeArrowheads="1"/>
            </p:cNvSpPr>
            <p:nvPr/>
          </p:nvSpPr>
          <p:spPr bwMode="auto">
            <a:xfrm>
              <a:off x="8147978" y="4213377"/>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72"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73"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7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75"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
        <p:nvSpPr>
          <p:cNvPr id="176" name="TextBox 175"/>
          <p:cNvSpPr txBox="1"/>
          <p:nvPr/>
        </p:nvSpPr>
        <p:spPr>
          <a:xfrm>
            <a:off x="3077094" y="8758027"/>
            <a:ext cx="3705886" cy="577081"/>
          </a:xfrm>
          <a:prstGeom prst="rect">
            <a:avLst/>
          </a:prstGeom>
          <a:noFill/>
        </p:spPr>
        <p:txBody>
          <a:bodyPr wrap="none" lIns="0" tIns="0" rIns="0" bIns="0" rtlCol="0">
            <a:spAutoFit/>
          </a:bodyPr>
          <a:lstStyle/>
          <a:p>
            <a:pPr algn="r">
              <a:lnSpc>
                <a:spcPts val="4533"/>
              </a:lnSpc>
              <a:spcAft>
                <a:spcPts val="1600"/>
              </a:spcAft>
            </a:pPr>
            <a:r>
              <a:rPr lang="en-US" sz="2700" b="1" cap="all" spc="53" dirty="0" smtClean="0">
                <a:solidFill>
                  <a:schemeClr val="accent3">
                    <a:lumMod val="50000"/>
                  </a:schemeClr>
                </a:solidFill>
                <a:latin typeface="Lato Regular"/>
                <a:cs typeface="Lato Regular"/>
              </a:rPr>
              <a:t>Turbulence flow </a:t>
            </a:r>
            <a:endParaRPr lang="en-US" sz="2700" b="1" cap="all" spc="53" dirty="0">
              <a:solidFill>
                <a:schemeClr val="accent3">
                  <a:lumMod val="50000"/>
                </a:schemeClr>
              </a:solidFill>
              <a:latin typeface="Lato Regular"/>
              <a:cs typeface="Lato Regular"/>
            </a:endParaRPr>
          </a:p>
        </p:txBody>
      </p:sp>
      <p:grpSp>
        <p:nvGrpSpPr>
          <p:cNvPr id="177" name="Group 176"/>
          <p:cNvGrpSpPr/>
          <p:nvPr/>
        </p:nvGrpSpPr>
        <p:grpSpPr>
          <a:xfrm>
            <a:off x="7125444" y="3792727"/>
            <a:ext cx="514856" cy="514888"/>
            <a:chOff x="7540968" y="3606241"/>
            <a:chExt cx="953418" cy="953612"/>
          </a:xfrm>
        </p:grpSpPr>
        <p:sp>
          <p:nvSpPr>
            <p:cNvPr id="178"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79"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80"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81" name="Freeform 353"/>
            <p:cNvSpPr>
              <a:spLocks noChangeArrowheads="1"/>
            </p:cNvSpPr>
            <p:nvPr/>
          </p:nvSpPr>
          <p:spPr bwMode="auto">
            <a:xfrm>
              <a:off x="8147978" y="4213377"/>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82"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83"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84"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85"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grpSp>
        <p:nvGrpSpPr>
          <p:cNvPr id="186" name="Group 185"/>
          <p:cNvGrpSpPr/>
          <p:nvPr/>
        </p:nvGrpSpPr>
        <p:grpSpPr>
          <a:xfrm>
            <a:off x="16844213" y="8918041"/>
            <a:ext cx="514856" cy="514888"/>
            <a:chOff x="7540968" y="3606241"/>
            <a:chExt cx="953418" cy="953612"/>
          </a:xfrm>
        </p:grpSpPr>
        <p:sp>
          <p:nvSpPr>
            <p:cNvPr id="187"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88"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89"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90" name="Freeform 353"/>
            <p:cNvSpPr>
              <a:spLocks noChangeArrowheads="1"/>
            </p:cNvSpPr>
            <p:nvPr/>
          </p:nvSpPr>
          <p:spPr bwMode="auto">
            <a:xfrm>
              <a:off x="8147978" y="4213377"/>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191"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192"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193"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194"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grpSp>
        <p:nvGrpSpPr>
          <p:cNvPr id="195" name="Group 194"/>
          <p:cNvGrpSpPr/>
          <p:nvPr/>
        </p:nvGrpSpPr>
        <p:grpSpPr>
          <a:xfrm>
            <a:off x="16713417" y="3742977"/>
            <a:ext cx="514856" cy="514888"/>
            <a:chOff x="7540968" y="3606241"/>
            <a:chExt cx="953418" cy="953608"/>
          </a:xfrm>
        </p:grpSpPr>
        <p:sp>
          <p:nvSpPr>
            <p:cNvPr id="196"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197"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198"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199"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200"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201"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202"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203"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grpSp>
        <p:nvGrpSpPr>
          <p:cNvPr id="204" name="Group 203"/>
          <p:cNvGrpSpPr/>
          <p:nvPr/>
        </p:nvGrpSpPr>
        <p:grpSpPr>
          <a:xfrm>
            <a:off x="16682935" y="5489045"/>
            <a:ext cx="514856" cy="514888"/>
            <a:chOff x="7540968" y="3606241"/>
            <a:chExt cx="953418" cy="953608"/>
          </a:xfrm>
        </p:grpSpPr>
        <p:sp>
          <p:nvSpPr>
            <p:cNvPr id="205"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a:p>
          </p:txBody>
        </p:sp>
        <p:sp>
          <p:nvSpPr>
            <p:cNvPr id="206"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a:p>
          </p:txBody>
        </p:sp>
        <p:sp>
          <p:nvSpPr>
            <p:cNvPr id="207"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a:p>
          </p:txBody>
        </p:sp>
        <p:sp>
          <p:nvSpPr>
            <p:cNvPr id="208"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a:p>
          </p:txBody>
        </p:sp>
        <p:sp>
          <p:nvSpPr>
            <p:cNvPr id="209"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a:p>
          </p:txBody>
        </p:sp>
        <p:sp>
          <p:nvSpPr>
            <p:cNvPr id="210"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a:p>
          </p:txBody>
        </p:sp>
        <p:sp>
          <p:nvSpPr>
            <p:cNvPr id="211"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a:p>
          </p:txBody>
        </p:sp>
        <p:sp>
          <p:nvSpPr>
            <p:cNvPr id="212"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a:p>
          </p:txBody>
        </p:sp>
      </p:grpSp>
    </p:spTree>
    <p:extLst>
      <p:ext uri="{BB962C8B-B14F-4D97-AF65-F5344CB8AC3E}">
        <p14:creationId xmlns:p14="http://schemas.microsoft.com/office/powerpoint/2010/main" val="2099794644"/>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
          <p:cNvSpPr>
            <a:spLocks/>
          </p:cNvSpPr>
          <p:nvPr/>
        </p:nvSpPr>
        <p:spPr bwMode="auto">
          <a:xfrm>
            <a:off x="1705756" y="1108042"/>
            <a:ext cx="2438168"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accent1">
                    <a:lumMod val="50000"/>
                  </a:schemeClr>
                </a:solidFill>
                <a:latin typeface="Lato Regular"/>
                <a:ea typeface="ＭＳ Ｐゴシック" charset="0"/>
                <a:cs typeface="Lato Regular"/>
                <a:sym typeface="Bebas Neue" charset="0"/>
              </a:rPr>
              <a:t>Articles</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30" name="Rectangle 29"/>
          <p:cNvSpPr/>
          <p:nvPr/>
        </p:nvSpPr>
        <p:spPr>
          <a:xfrm>
            <a:off x="1746254"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3526154" y="2597894"/>
            <a:ext cx="1235539" cy="1235860"/>
          </a:xfrm>
          <a:prstGeom prst="ellipse">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a:p>
        </p:txBody>
      </p:sp>
      <p:sp>
        <p:nvSpPr>
          <p:cNvPr id="8" name="TextBox 7"/>
          <p:cNvSpPr txBox="1"/>
          <p:nvPr/>
        </p:nvSpPr>
        <p:spPr>
          <a:xfrm>
            <a:off x="4892071" y="2766983"/>
            <a:ext cx="17995640" cy="897682"/>
          </a:xfrm>
          <a:prstGeom prst="rect">
            <a:avLst/>
          </a:prstGeom>
          <a:noFill/>
        </p:spPr>
        <p:txBody>
          <a:bodyPr wrap="square" lIns="0" tIns="0" rIns="0" bIns="0" rtlCol="1">
            <a:spAutoFit/>
          </a:bodyPr>
          <a:lstStyle/>
          <a:p>
            <a:pPr algn="just">
              <a:lnSpc>
                <a:spcPts val="3465"/>
              </a:lnSpc>
            </a:pPr>
            <a:r>
              <a:rPr lang="en-US" dirty="0">
                <a:solidFill>
                  <a:schemeClr val="accent1">
                    <a:lumMod val="50000"/>
                  </a:schemeClr>
                </a:solidFill>
                <a:ea typeface="Open Sans" panose="020B0606030504020204" pitchFamily="34" charset="0"/>
                <a:cs typeface="Lato Light"/>
              </a:rPr>
              <a:t>Numerical Study of the Effects of Two Parallel </a:t>
            </a:r>
            <a:r>
              <a:rPr lang="en-US" dirty="0" smtClean="0">
                <a:solidFill>
                  <a:schemeClr val="accent1">
                    <a:lumMod val="50000"/>
                  </a:schemeClr>
                </a:solidFill>
                <a:ea typeface="Open Sans" panose="020B0606030504020204" pitchFamily="34" charset="0"/>
                <a:cs typeface="Lato Light"/>
              </a:rPr>
              <a:t>Wires Magnetic </a:t>
            </a:r>
            <a:r>
              <a:rPr lang="en-US" dirty="0">
                <a:solidFill>
                  <a:schemeClr val="accent1">
                    <a:lumMod val="50000"/>
                  </a:schemeClr>
                </a:solidFill>
                <a:ea typeface="Open Sans" panose="020B0606030504020204" pitchFamily="34" charset="0"/>
                <a:cs typeface="Lato Light"/>
              </a:rPr>
              <a:t>field on Heat and </a:t>
            </a:r>
            <a:r>
              <a:rPr lang="en-US" dirty="0" err="1">
                <a:solidFill>
                  <a:schemeClr val="accent1">
                    <a:lumMod val="50000"/>
                  </a:schemeClr>
                </a:solidFill>
                <a:ea typeface="Open Sans" panose="020B0606030504020204" pitchFamily="34" charset="0"/>
                <a:cs typeface="Lato Light"/>
              </a:rPr>
              <a:t>Biomagnetic</a:t>
            </a:r>
            <a:r>
              <a:rPr lang="en-US" dirty="0">
                <a:solidFill>
                  <a:schemeClr val="accent1">
                    <a:lumMod val="50000"/>
                  </a:schemeClr>
                </a:solidFill>
                <a:ea typeface="Open Sans" panose="020B0606030504020204" pitchFamily="34" charset="0"/>
                <a:cs typeface="Lato Light"/>
              </a:rPr>
              <a:t> Fluid Flow </a:t>
            </a:r>
            <a:r>
              <a:rPr lang="en-US" dirty="0" smtClean="0">
                <a:solidFill>
                  <a:schemeClr val="accent1">
                    <a:lumMod val="50000"/>
                  </a:schemeClr>
                </a:solidFill>
                <a:ea typeface="Open Sans" panose="020B0606030504020204" pitchFamily="34" charset="0"/>
                <a:cs typeface="Lato Light"/>
              </a:rPr>
              <a:t>in Aneurysm </a:t>
            </a:r>
            <a:r>
              <a:rPr lang="en-US" dirty="0">
                <a:solidFill>
                  <a:schemeClr val="accent1">
                    <a:lumMod val="50000"/>
                  </a:schemeClr>
                </a:solidFill>
                <a:ea typeface="Open Sans" panose="020B0606030504020204" pitchFamily="34" charset="0"/>
                <a:cs typeface="Lato Light"/>
              </a:rPr>
              <a:t>Using </a:t>
            </a:r>
            <a:r>
              <a:rPr lang="en-US" dirty="0" err="1">
                <a:solidFill>
                  <a:schemeClr val="accent1">
                    <a:lumMod val="50000"/>
                  </a:schemeClr>
                </a:solidFill>
                <a:ea typeface="Open Sans" panose="020B0606030504020204" pitchFamily="34" charset="0"/>
                <a:cs typeface="Lato Light"/>
              </a:rPr>
              <a:t>FHD</a:t>
            </a:r>
            <a:endParaRPr lang="en-US" dirty="0">
              <a:solidFill>
                <a:schemeClr val="accent1">
                  <a:lumMod val="50000"/>
                </a:schemeClr>
              </a:solidFill>
              <a:latin typeface="Lato Light"/>
              <a:ea typeface="Open Sans" panose="020B0606030504020204" pitchFamily="34" charset="0"/>
              <a:cs typeface="Lato Light"/>
            </a:endParaRPr>
          </a:p>
        </p:txBody>
      </p:sp>
      <p:sp>
        <p:nvSpPr>
          <p:cNvPr id="9" name="Oval 8"/>
          <p:cNvSpPr/>
          <p:nvPr/>
        </p:nvSpPr>
        <p:spPr>
          <a:xfrm>
            <a:off x="3504059" y="3997179"/>
            <a:ext cx="1235539" cy="123586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a:p>
        </p:txBody>
      </p:sp>
      <p:sp>
        <p:nvSpPr>
          <p:cNvPr id="10" name="TextBox 9"/>
          <p:cNvSpPr txBox="1"/>
          <p:nvPr/>
        </p:nvSpPr>
        <p:spPr>
          <a:xfrm>
            <a:off x="4862264" y="4097522"/>
            <a:ext cx="18055254" cy="897682"/>
          </a:xfrm>
          <a:prstGeom prst="rect">
            <a:avLst/>
          </a:prstGeom>
          <a:noFill/>
        </p:spPr>
        <p:txBody>
          <a:bodyPr wrap="square" lIns="0" tIns="0" rIns="0" bIns="0" rtlCol="1">
            <a:spAutoFit/>
          </a:bodyPr>
          <a:lstStyle/>
          <a:p>
            <a:pPr algn="just">
              <a:lnSpc>
                <a:spcPts val="3465"/>
              </a:lnSpc>
            </a:pPr>
            <a:r>
              <a:rPr lang="en-US" dirty="0">
                <a:solidFill>
                  <a:schemeClr val="accent1">
                    <a:lumMod val="50000"/>
                  </a:schemeClr>
                </a:solidFill>
                <a:ea typeface="Open Sans" panose="020B0606030504020204" pitchFamily="34" charset="0"/>
                <a:cs typeface="Lato Light"/>
              </a:rPr>
              <a:t>Study of Blood Flow inside the Stenosis Vessel under the Effect </a:t>
            </a:r>
            <a:r>
              <a:rPr lang="en-US" dirty="0" smtClean="0">
                <a:solidFill>
                  <a:schemeClr val="accent1">
                    <a:lumMod val="50000"/>
                  </a:schemeClr>
                </a:solidFill>
                <a:ea typeface="Open Sans" panose="020B0606030504020204" pitchFamily="34" charset="0"/>
                <a:cs typeface="Lato Light"/>
              </a:rPr>
              <a:t>of Solenoid </a:t>
            </a:r>
            <a:r>
              <a:rPr lang="en-US" dirty="0">
                <a:solidFill>
                  <a:schemeClr val="accent1">
                    <a:lumMod val="50000"/>
                  </a:schemeClr>
                </a:solidFill>
                <a:ea typeface="Open Sans" panose="020B0606030504020204" pitchFamily="34" charset="0"/>
                <a:cs typeface="Lato Light"/>
              </a:rPr>
              <a:t>Magnetic Field Using </a:t>
            </a:r>
            <a:r>
              <a:rPr lang="en-US" dirty="0" err="1">
                <a:solidFill>
                  <a:schemeClr val="accent1">
                    <a:lumMod val="50000"/>
                  </a:schemeClr>
                </a:solidFill>
                <a:ea typeface="Open Sans" panose="020B0606030504020204" pitchFamily="34" charset="0"/>
                <a:cs typeface="Lato Light"/>
              </a:rPr>
              <a:t>Ferrohydrodynamics</a:t>
            </a:r>
            <a:r>
              <a:rPr lang="en-US" dirty="0">
                <a:solidFill>
                  <a:schemeClr val="accent1">
                    <a:lumMod val="50000"/>
                  </a:schemeClr>
                </a:solidFill>
                <a:ea typeface="Open Sans" panose="020B0606030504020204" pitchFamily="34" charset="0"/>
                <a:cs typeface="Lato Light"/>
              </a:rPr>
              <a:t> Principles</a:t>
            </a:r>
            <a:endParaRPr lang="en-US" dirty="0">
              <a:solidFill>
                <a:schemeClr val="accent1">
                  <a:lumMod val="50000"/>
                </a:schemeClr>
              </a:solidFill>
              <a:latin typeface="Lato Light"/>
              <a:ea typeface="Open Sans" panose="020B0606030504020204" pitchFamily="34" charset="0"/>
              <a:cs typeface="Lato Light"/>
            </a:endParaRPr>
          </a:p>
        </p:txBody>
      </p:sp>
      <p:sp>
        <p:nvSpPr>
          <p:cNvPr id="11" name="Oval 10"/>
          <p:cNvSpPr/>
          <p:nvPr/>
        </p:nvSpPr>
        <p:spPr>
          <a:xfrm>
            <a:off x="3504057" y="5737056"/>
            <a:ext cx="1235539" cy="123586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a:p>
        </p:txBody>
      </p:sp>
      <p:sp>
        <p:nvSpPr>
          <p:cNvPr id="12" name="TextBox 11"/>
          <p:cNvSpPr txBox="1"/>
          <p:nvPr/>
        </p:nvSpPr>
        <p:spPr>
          <a:xfrm>
            <a:off x="4862264" y="5830967"/>
            <a:ext cx="17694522" cy="897682"/>
          </a:xfrm>
          <a:prstGeom prst="rect">
            <a:avLst/>
          </a:prstGeom>
          <a:noFill/>
        </p:spPr>
        <p:txBody>
          <a:bodyPr wrap="square" lIns="0" tIns="0" rIns="0" bIns="0" rtlCol="1">
            <a:spAutoFit/>
          </a:bodyPr>
          <a:lstStyle/>
          <a:p>
            <a:pPr algn="just">
              <a:lnSpc>
                <a:spcPts val="3465"/>
              </a:lnSpc>
            </a:pPr>
            <a:r>
              <a:rPr lang="en-US" dirty="0">
                <a:solidFill>
                  <a:schemeClr val="accent1">
                    <a:lumMod val="50000"/>
                  </a:schemeClr>
                </a:solidFill>
                <a:ea typeface="Open Sans" panose="020B0606030504020204" pitchFamily="34" charset="0"/>
                <a:cs typeface="Lato Light"/>
              </a:rPr>
              <a:t>Ferro Hydro Dynamic Analysis of Heat Transfer and </a:t>
            </a:r>
            <a:r>
              <a:rPr lang="en-US" dirty="0" err="1">
                <a:solidFill>
                  <a:schemeClr val="accent1">
                    <a:lumMod val="50000"/>
                  </a:schemeClr>
                </a:solidFill>
                <a:ea typeface="Open Sans" panose="020B0606030504020204" pitchFamily="34" charset="0"/>
                <a:cs typeface="Lato Light"/>
              </a:rPr>
              <a:t>Biomagnetic</a:t>
            </a:r>
            <a:r>
              <a:rPr lang="en-US" dirty="0">
                <a:solidFill>
                  <a:schemeClr val="accent1">
                    <a:lumMod val="50000"/>
                  </a:schemeClr>
                </a:solidFill>
                <a:ea typeface="Open Sans" panose="020B0606030504020204" pitchFamily="34" charset="0"/>
                <a:cs typeface="Lato Light"/>
              </a:rPr>
              <a:t> Fluid Flow </a:t>
            </a:r>
            <a:r>
              <a:rPr lang="en-US" dirty="0" smtClean="0">
                <a:solidFill>
                  <a:schemeClr val="accent1">
                    <a:lumMod val="50000"/>
                  </a:schemeClr>
                </a:solidFill>
                <a:ea typeface="Open Sans" panose="020B0606030504020204" pitchFamily="34" charset="0"/>
                <a:cs typeface="Lato Light"/>
              </a:rPr>
              <a:t>in Channel </a:t>
            </a:r>
            <a:r>
              <a:rPr lang="en-US" dirty="0">
                <a:solidFill>
                  <a:schemeClr val="accent1">
                    <a:lumMod val="50000"/>
                  </a:schemeClr>
                </a:solidFill>
                <a:ea typeface="Open Sans" panose="020B0606030504020204" pitchFamily="34" charset="0"/>
                <a:cs typeface="Lato Light"/>
              </a:rPr>
              <a:t>Under the Effect of Two Inclined Permanent Magnets</a:t>
            </a:r>
            <a:endParaRPr lang="en-US" dirty="0">
              <a:solidFill>
                <a:schemeClr val="accent1">
                  <a:lumMod val="50000"/>
                </a:schemeClr>
              </a:solidFill>
              <a:latin typeface="Lato Light"/>
              <a:ea typeface="Open Sans" panose="020B0606030504020204" pitchFamily="34" charset="0"/>
              <a:cs typeface="Lato Light"/>
            </a:endParaRPr>
          </a:p>
        </p:txBody>
      </p:sp>
      <p:sp>
        <p:nvSpPr>
          <p:cNvPr id="15" name="Freeform 57"/>
          <p:cNvSpPr>
            <a:spLocks noChangeArrowheads="1"/>
          </p:cNvSpPr>
          <p:nvPr/>
        </p:nvSpPr>
        <p:spPr bwMode="auto">
          <a:xfrm>
            <a:off x="3854015" y="2961824"/>
            <a:ext cx="579815" cy="50800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bg1"/>
          </a:solidFill>
          <a:ln>
            <a:noFill/>
          </a:ln>
          <a:effectLst/>
          <a:extLst/>
        </p:spPr>
        <p:txBody>
          <a:bodyPr wrap="none" anchor="ctr"/>
          <a:lstStyle/>
          <a:p>
            <a:pPr>
              <a:defRPr/>
            </a:pPr>
            <a:endParaRPr lang="en-US"/>
          </a:p>
        </p:txBody>
      </p:sp>
      <p:sp>
        <p:nvSpPr>
          <p:cNvPr id="19" name="Freeform 57"/>
          <p:cNvSpPr>
            <a:spLocks noChangeArrowheads="1"/>
          </p:cNvSpPr>
          <p:nvPr/>
        </p:nvSpPr>
        <p:spPr bwMode="auto">
          <a:xfrm>
            <a:off x="3831920" y="4361109"/>
            <a:ext cx="579815" cy="50800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bg1"/>
          </a:solidFill>
          <a:ln>
            <a:noFill/>
          </a:ln>
          <a:effectLst/>
          <a:extLst/>
        </p:spPr>
        <p:txBody>
          <a:bodyPr wrap="none" anchor="ctr"/>
          <a:lstStyle/>
          <a:p>
            <a:pPr>
              <a:defRPr/>
            </a:pPr>
            <a:endParaRPr lang="en-US"/>
          </a:p>
        </p:txBody>
      </p:sp>
      <p:sp>
        <p:nvSpPr>
          <p:cNvPr id="20" name="Freeform 57"/>
          <p:cNvSpPr>
            <a:spLocks noChangeArrowheads="1"/>
          </p:cNvSpPr>
          <p:nvPr/>
        </p:nvSpPr>
        <p:spPr bwMode="auto">
          <a:xfrm>
            <a:off x="3828061" y="6105153"/>
            <a:ext cx="579815" cy="50800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bg1"/>
          </a:solidFill>
          <a:ln>
            <a:noFill/>
          </a:ln>
          <a:effectLst/>
          <a:extLst/>
        </p:spPr>
        <p:txBody>
          <a:bodyPr wrap="none" anchor="ctr"/>
          <a:lstStyle/>
          <a:p>
            <a:pPr>
              <a:defRPr/>
            </a:pPr>
            <a:endParaRPr lang="en-US"/>
          </a:p>
        </p:txBody>
      </p:sp>
      <p:sp>
        <p:nvSpPr>
          <p:cNvPr id="21" name="Oval 20"/>
          <p:cNvSpPr/>
          <p:nvPr/>
        </p:nvSpPr>
        <p:spPr>
          <a:xfrm>
            <a:off x="3500198" y="7478743"/>
            <a:ext cx="1235539" cy="123586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a:p>
        </p:txBody>
      </p:sp>
      <p:sp>
        <p:nvSpPr>
          <p:cNvPr id="22" name="Freeform 57"/>
          <p:cNvSpPr>
            <a:spLocks noChangeArrowheads="1"/>
          </p:cNvSpPr>
          <p:nvPr/>
        </p:nvSpPr>
        <p:spPr bwMode="auto">
          <a:xfrm>
            <a:off x="3854016" y="7909809"/>
            <a:ext cx="579815" cy="50800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bg1"/>
          </a:solidFill>
          <a:ln>
            <a:noFill/>
          </a:ln>
          <a:effectLst/>
          <a:extLst/>
        </p:spPr>
        <p:txBody>
          <a:bodyPr wrap="none" anchor="ctr"/>
          <a:lstStyle/>
          <a:p>
            <a:pPr>
              <a:defRPr/>
            </a:pPr>
            <a:endParaRPr lang="en-US"/>
          </a:p>
        </p:txBody>
      </p:sp>
      <p:sp>
        <p:nvSpPr>
          <p:cNvPr id="23" name="Oval 22"/>
          <p:cNvSpPr/>
          <p:nvPr/>
        </p:nvSpPr>
        <p:spPr>
          <a:xfrm>
            <a:off x="3435823" y="9061614"/>
            <a:ext cx="1235539" cy="123586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a:p>
        </p:txBody>
      </p:sp>
      <p:sp>
        <p:nvSpPr>
          <p:cNvPr id="24" name="Freeform 57"/>
          <p:cNvSpPr>
            <a:spLocks noChangeArrowheads="1"/>
          </p:cNvSpPr>
          <p:nvPr/>
        </p:nvSpPr>
        <p:spPr bwMode="auto">
          <a:xfrm>
            <a:off x="3763684" y="9357013"/>
            <a:ext cx="579815" cy="50800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bg1"/>
          </a:solidFill>
          <a:ln>
            <a:noFill/>
          </a:ln>
          <a:effectLst/>
          <a:extLst/>
        </p:spPr>
        <p:txBody>
          <a:bodyPr wrap="none" anchor="ctr"/>
          <a:lstStyle/>
          <a:p>
            <a:pPr>
              <a:defRPr/>
            </a:pPr>
            <a:endParaRPr lang="en-US"/>
          </a:p>
        </p:txBody>
      </p:sp>
      <p:sp>
        <p:nvSpPr>
          <p:cNvPr id="25" name="TextBox 24"/>
          <p:cNvSpPr txBox="1"/>
          <p:nvPr/>
        </p:nvSpPr>
        <p:spPr>
          <a:xfrm>
            <a:off x="4892071" y="7782569"/>
            <a:ext cx="18470375" cy="448841"/>
          </a:xfrm>
          <a:prstGeom prst="rect">
            <a:avLst/>
          </a:prstGeom>
          <a:noFill/>
        </p:spPr>
        <p:txBody>
          <a:bodyPr wrap="square" lIns="0" tIns="0" rIns="0" bIns="0" rtlCol="1">
            <a:spAutoFit/>
          </a:bodyPr>
          <a:lstStyle/>
          <a:p>
            <a:pPr algn="just">
              <a:lnSpc>
                <a:spcPts val="3465"/>
              </a:lnSpc>
            </a:pPr>
            <a:r>
              <a:rPr lang="en-US" dirty="0" smtClean="0">
                <a:solidFill>
                  <a:schemeClr val="accent1">
                    <a:lumMod val="50000"/>
                  </a:schemeClr>
                </a:solidFill>
                <a:ea typeface="Open Sans" panose="020B0606030504020204" pitchFamily="34" charset="0"/>
                <a:cs typeface="Lato Light"/>
              </a:rPr>
              <a:t>Study the Presence Time of </a:t>
            </a:r>
            <a:r>
              <a:rPr lang="en-US" dirty="0">
                <a:solidFill>
                  <a:schemeClr val="accent1">
                    <a:lumMod val="50000"/>
                  </a:schemeClr>
                </a:solidFill>
                <a:ea typeface="Open Sans" panose="020B0606030504020204" pitchFamily="34" charset="0"/>
                <a:cs typeface="Lato Light"/>
              </a:rPr>
              <a:t>D</a:t>
            </a:r>
            <a:r>
              <a:rPr lang="en-US" dirty="0" smtClean="0">
                <a:solidFill>
                  <a:schemeClr val="accent1">
                    <a:lumMod val="50000"/>
                  </a:schemeClr>
                </a:solidFill>
                <a:ea typeface="Open Sans" panose="020B0606030504020204" pitchFamily="34" charset="0"/>
                <a:cs typeface="Lato Light"/>
              </a:rPr>
              <a:t>rugs in Aneurysm Using </a:t>
            </a:r>
            <a:r>
              <a:rPr lang="en-US" dirty="0">
                <a:solidFill>
                  <a:schemeClr val="accent1">
                    <a:lumMod val="50000"/>
                  </a:schemeClr>
                </a:solidFill>
                <a:ea typeface="Open Sans" panose="020B0606030504020204" pitchFamily="34" charset="0"/>
                <a:cs typeface="Lato Light"/>
              </a:rPr>
              <a:t>Magnetic Drug </a:t>
            </a:r>
            <a:r>
              <a:rPr lang="en-US" dirty="0" smtClean="0">
                <a:solidFill>
                  <a:schemeClr val="accent1">
                    <a:lumMod val="50000"/>
                  </a:schemeClr>
                </a:solidFill>
                <a:ea typeface="Open Sans" panose="020B0606030504020204" pitchFamily="34" charset="0"/>
                <a:cs typeface="Lato Light"/>
              </a:rPr>
              <a:t>Targeting </a:t>
            </a:r>
            <a:endParaRPr lang="en-US" dirty="0">
              <a:solidFill>
                <a:schemeClr val="accent1">
                  <a:lumMod val="50000"/>
                </a:schemeClr>
              </a:solidFill>
              <a:ea typeface="Open Sans" panose="020B0606030504020204" pitchFamily="34" charset="0"/>
              <a:cs typeface="Lato Light"/>
            </a:endParaRPr>
          </a:p>
        </p:txBody>
      </p:sp>
      <p:sp>
        <p:nvSpPr>
          <p:cNvPr id="26" name="TextBox 25"/>
          <p:cNvSpPr txBox="1"/>
          <p:nvPr/>
        </p:nvSpPr>
        <p:spPr>
          <a:xfrm>
            <a:off x="4892071" y="9476923"/>
            <a:ext cx="19010701" cy="448841"/>
          </a:xfrm>
          <a:prstGeom prst="rect">
            <a:avLst/>
          </a:prstGeom>
          <a:noFill/>
        </p:spPr>
        <p:txBody>
          <a:bodyPr wrap="square" lIns="0" tIns="0" rIns="0" bIns="0" rtlCol="1">
            <a:spAutoFit/>
          </a:bodyPr>
          <a:lstStyle/>
          <a:p>
            <a:pPr algn="just">
              <a:lnSpc>
                <a:spcPts val="3465"/>
              </a:lnSpc>
            </a:pPr>
            <a:r>
              <a:rPr lang="en-US" dirty="0" smtClean="0">
                <a:solidFill>
                  <a:schemeClr val="accent1">
                    <a:lumMod val="50000"/>
                  </a:schemeClr>
                </a:solidFill>
                <a:ea typeface="Open Sans" panose="020B0606030504020204" pitchFamily="34" charset="0"/>
                <a:cs typeface="Lato Light"/>
              </a:rPr>
              <a:t>Study Presence Time of Nanoparticle Flow </a:t>
            </a:r>
            <a:r>
              <a:rPr lang="en-US" dirty="0">
                <a:solidFill>
                  <a:schemeClr val="accent1">
                    <a:lumMod val="50000"/>
                  </a:schemeClr>
                </a:solidFill>
                <a:ea typeface="Open Sans" panose="020B0606030504020204" pitchFamily="34" charset="0"/>
                <a:cs typeface="Lato Light"/>
              </a:rPr>
              <a:t>in </a:t>
            </a:r>
            <a:r>
              <a:rPr lang="en-US" dirty="0" smtClean="0">
                <a:solidFill>
                  <a:schemeClr val="accent1">
                    <a:lumMod val="50000"/>
                  </a:schemeClr>
                </a:solidFill>
                <a:ea typeface="Open Sans" panose="020B0606030504020204" pitchFamily="34" charset="0"/>
                <a:cs typeface="Lato Light"/>
              </a:rPr>
              <a:t>Stenosis </a:t>
            </a:r>
            <a:endParaRPr lang="en-US" dirty="0">
              <a:solidFill>
                <a:schemeClr val="accent1">
                  <a:lumMod val="50000"/>
                </a:schemeClr>
              </a:solidFill>
              <a:ea typeface="Open Sans" panose="020B0606030504020204" pitchFamily="34" charset="0"/>
              <a:cs typeface="Lato Light"/>
            </a:endParaRPr>
          </a:p>
        </p:txBody>
      </p:sp>
      <p:sp>
        <p:nvSpPr>
          <p:cNvPr id="28" name="Rectangle 1"/>
          <p:cNvSpPr>
            <a:spLocks/>
          </p:cNvSpPr>
          <p:nvPr/>
        </p:nvSpPr>
        <p:spPr bwMode="auto">
          <a:xfrm>
            <a:off x="924056" y="2862589"/>
            <a:ext cx="22249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Revised</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31" name="Rectangle 1"/>
          <p:cNvSpPr>
            <a:spLocks/>
          </p:cNvSpPr>
          <p:nvPr/>
        </p:nvSpPr>
        <p:spPr bwMode="auto">
          <a:xfrm>
            <a:off x="966729" y="4361109"/>
            <a:ext cx="201818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Review</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32" name="Rectangle 1"/>
          <p:cNvSpPr>
            <a:spLocks/>
          </p:cNvSpPr>
          <p:nvPr/>
        </p:nvSpPr>
        <p:spPr bwMode="auto">
          <a:xfrm>
            <a:off x="949870" y="6083524"/>
            <a:ext cx="201818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Review</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33" name="Rectangle 1"/>
          <p:cNvSpPr>
            <a:spLocks/>
          </p:cNvSpPr>
          <p:nvPr/>
        </p:nvSpPr>
        <p:spPr bwMode="auto">
          <a:xfrm>
            <a:off x="303271" y="7763629"/>
            <a:ext cx="308417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In progress</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34" name="Rectangle 1"/>
          <p:cNvSpPr>
            <a:spLocks/>
          </p:cNvSpPr>
          <p:nvPr/>
        </p:nvSpPr>
        <p:spPr bwMode="auto">
          <a:xfrm>
            <a:off x="241291" y="9304459"/>
            <a:ext cx="308417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In progress</a:t>
            </a:r>
            <a:endParaRPr lang="en-US" sz="5800" dirty="0">
              <a:solidFill>
                <a:schemeClr val="accent1">
                  <a:lumMod val="50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1174558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5135" y="1427168"/>
            <a:ext cx="8917826" cy="923330"/>
          </a:xfrm>
          <a:prstGeom prst="rect">
            <a:avLst/>
          </a:prstGeom>
          <a:noFill/>
        </p:spPr>
        <p:txBody>
          <a:bodyPr wrap="none" rtlCol="0">
            <a:spAutoFit/>
          </a:bodyPr>
          <a:lstStyle/>
          <a:p>
            <a:r>
              <a:rPr lang="en-US" sz="5400" dirty="0" smtClean="0">
                <a:solidFill>
                  <a:schemeClr val="accent1">
                    <a:lumMod val="50000"/>
                  </a:schemeClr>
                </a:solidFill>
              </a:rPr>
              <a:t>Thesis include three science</a:t>
            </a:r>
            <a:endParaRPr lang="en-US" sz="5400" dirty="0">
              <a:solidFill>
                <a:schemeClr val="accent1">
                  <a:lumMod val="50000"/>
                </a:schemeClr>
              </a:solidFill>
            </a:endParaRPr>
          </a:p>
        </p:txBody>
      </p:sp>
      <p:sp>
        <p:nvSpPr>
          <p:cNvPr id="4" name="Rectangle 3"/>
          <p:cNvSpPr/>
          <p:nvPr/>
        </p:nvSpPr>
        <p:spPr>
          <a:xfrm>
            <a:off x="1225135" y="2674468"/>
            <a:ext cx="443287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381551" y="3968675"/>
            <a:ext cx="4719562" cy="707886"/>
          </a:xfrm>
          <a:prstGeom prst="rect">
            <a:avLst/>
          </a:prstGeom>
          <a:noFill/>
        </p:spPr>
        <p:txBody>
          <a:bodyPr wrap="none" rtlCol="0">
            <a:spAutoFit/>
          </a:bodyPr>
          <a:lstStyle/>
          <a:p>
            <a:r>
              <a:rPr lang="en-US" sz="4000" dirty="0" smtClean="0">
                <a:solidFill>
                  <a:schemeClr val="accent1">
                    <a:lumMod val="50000"/>
                  </a:schemeClr>
                </a:solidFill>
              </a:rPr>
              <a:t>1- Electromagnetics</a:t>
            </a:r>
            <a:endParaRPr lang="en-US" sz="4000" dirty="0">
              <a:solidFill>
                <a:schemeClr val="accent1">
                  <a:lumMod val="50000"/>
                </a:schemeClr>
              </a:solidFill>
            </a:endParaRPr>
          </a:p>
        </p:txBody>
      </p:sp>
      <p:cxnSp>
        <p:nvCxnSpPr>
          <p:cNvPr id="7" name="Straight Connector 6"/>
          <p:cNvCxnSpPr/>
          <p:nvPr/>
        </p:nvCxnSpPr>
        <p:spPr>
          <a:xfrm>
            <a:off x="6373091" y="3968675"/>
            <a:ext cx="0" cy="2926080"/>
          </a:xfrm>
          <a:prstGeom prst="line">
            <a:avLst/>
          </a:prstGeom>
          <a:ln w="476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45070" y="3767132"/>
            <a:ext cx="3292889" cy="707886"/>
          </a:xfrm>
          <a:prstGeom prst="rect">
            <a:avLst/>
          </a:prstGeom>
          <a:noFill/>
        </p:spPr>
        <p:txBody>
          <a:bodyPr wrap="none" rtlCol="0">
            <a:spAutoFit/>
          </a:bodyPr>
          <a:lstStyle/>
          <a:p>
            <a:r>
              <a:rPr lang="en-US" sz="4000" dirty="0" smtClean="0">
                <a:solidFill>
                  <a:schemeClr val="accent1">
                    <a:lumMod val="50000"/>
                  </a:schemeClr>
                </a:solidFill>
              </a:rPr>
              <a:t>Faraday Law </a:t>
            </a:r>
            <a:endParaRPr lang="en-US" sz="4000" dirty="0">
              <a:solidFill>
                <a:schemeClr val="accent1">
                  <a:lumMod val="50000"/>
                </a:schemeClr>
              </a:solidFill>
            </a:endParaRPr>
          </a:p>
        </p:txBody>
      </p:sp>
      <p:sp>
        <p:nvSpPr>
          <p:cNvPr id="9" name="TextBox 8"/>
          <p:cNvSpPr txBox="1"/>
          <p:nvPr/>
        </p:nvSpPr>
        <p:spPr>
          <a:xfrm>
            <a:off x="6613626" y="4599525"/>
            <a:ext cx="3065263" cy="707886"/>
          </a:xfrm>
          <a:prstGeom prst="rect">
            <a:avLst/>
          </a:prstGeom>
          <a:noFill/>
        </p:spPr>
        <p:txBody>
          <a:bodyPr wrap="none" rtlCol="0">
            <a:spAutoFit/>
          </a:bodyPr>
          <a:lstStyle/>
          <a:p>
            <a:r>
              <a:rPr lang="en-US" sz="4000" dirty="0" smtClean="0">
                <a:solidFill>
                  <a:schemeClr val="accent1">
                    <a:lumMod val="50000"/>
                  </a:schemeClr>
                </a:solidFill>
              </a:rPr>
              <a:t>Ampere Law</a:t>
            </a:r>
            <a:endParaRPr lang="en-US" sz="4000" dirty="0">
              <a:solidFill>
                <a:schemeClr val="accent1">
                  <a:lumMod val="50000"/>
                </a:schemeClr>
              </a:solidFill>
            </a:endParaRPr>
          </a:p>
        </p:txBody>
      </p:sp>
      <p:sp>
        <p:nvSpPr>
          <p:cNvPr id="10" name="TextBox 9"/>
          <p:cNvSpPr txBox="1"/>
          <p:nvPr/>
        </p:nvSpPr>
        <p:spPr>
          <a:xfrm>
            <a:off x="6563295" y="5428816"/>
            <a:ext cx="2751074" cy="707886"/>
          </a:xfrm>
          <a:prstGeom prst="rect">
            <a:avLst/>
          </a:prstGeom>
          <a:noFill/>
        </p:spPr>
        <p:txBody>
          <a:bodyPr wrap="none" rtlCol="0">
            <a:spAutoFit/>
          </a:bodyPr>
          <a:lstStyle/>
          <a:p>
            <a:r>
              <a:rPr lang="en-US" sz="4000" dirty="0" smtClean="0">
                <a:solidFill>
                  <a:schemeClr val="accent1">
                    <a:lumMod val="50000"/>
                  </a:schemeClr>
                </a:solidFill>
              </a:rPr>
              <a:t>Gauss Law</a:t>
            </a:r>
            <a:endParaRPr lang="en-US" sz="4000" dirty="0">
              <a:solidFill>
                <a:schemeClr val="accent1">
                  <a:lumMod val="50000"/>
                </a:schemeClr>
              </a:solidFill>
            </a:endParaRPr>
          </a:p>
        </p:txBody>
      </p:sp>
      <p:sp>
        <p:nvSpPr>
          <p:cNvPr id="11" name="TextBox 10"/>
          <p:cNvSpPr txBox="1"/>
          <p:nvPr/>
        </p:nvSpPr>
        <p:spPr>
          <a:xfrm>
            <a:off x="6613626" y="6267400"/>
            <a:ext cx="2209259" cy="707886"/>
          </a:xfrm>
          <a:prstGeom prst="rect">
            <a:avLst/>
          </a:prstGeom>
          <a:noFill/>
        </p:spPr>
        <p:txBody>
          <a:bodyPr wrap="none" rtlCol="0">
            <a:spAutoFit/>
          </a:bodyPr>
          <a:lstStyle/>
          <a:p>
            <a:r>
              <a:rPr lang="en-US" sz="4000" dirty="0" smtClean="0">
                <a:solidFill>
                  <a:schemeClr val="accent1">
                    <a:lumMod val="50000"/>
                  </a:schemeClr>
                </a:solidFill>
              </a:rPr>
              <a:t>Ohm law</a:t>
            </a:r>
            <a:endParaRPr lang="en-US" sz="4000" dirty="0">
              <a:solidFill>
                <a:schemeClr val="accent1">
                  <a:lumMod val="50000"/>
                </a:schemeClr>
              </a:solidFill>
            </a:endParaRPr>
          </a:p>
        </p:txBody>
      </p:sp>
      <p:sp>
        <p:nvSpPr>
          <p:cNvPr id="14" name="Right Arrow 13"/>
          <p:cNvSpPr/>
          <p:nvPr/>
        </p:nvSpPr>
        <p:spPr>
          <a:xfrm>
            <a:off x="11305309" y="4676561"/>
            <a:ext cx="1884218" cy="925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3807870" y="4147480"/>
            <a:ext cx="4431021" cy="707886"/>
          </a:xfrm>
          <a:prstGeom prst="rect">
            <a:avLst/>
          </a:prstGeom>
          <a:noFill/>
        </p:spPr>
        <p:txBody>
          <a:bodyPr wrap="none" rtlCol="0">
            <a:spAutoFit/>
          </a:bodyPr>
          <a:lstStyle/>
          <a:p>
            <a:r>
              <a:rPr lang="en-US" sz="4000" dirty="0" smtClean="0">
                <a:solidFill>
                  <a:schemeClr val="accent1">
                    <a:lumMod val="50000"/>
                  </a:schemeClr>
                </a:solidFill>
              </a:rPr>
              <a:t>Kelvin Force(</a:t>
            </a:r>
            <a:r>
              <a:rPr lang="en-US" sz="4000" dirty="0" err="1" smtClean="0">
                <a:solidFill>
                  <a:schemeClr val="accent1">
                    <a:lumMod val="50000"/>
                  </a:schemeClr>
                </a:solidFill>
              </a:rPr>
              <a:t>FHD</a:t>
            </a:r>
            <a:r>
              <a:rPr lang="en-US" sz="4000" dirty="0" smtClean="0">
                <a:solidFill>
                  <a:schemeClr val="accent1">
                    <a:lumMod val="50000"/>
                  </a:schemeClr>
                </a:solidFill>
              </a:rPr>
              <a:t>)</a:t>
            </a:r>
            <a:endParaRPr lang="en-US" sz="4000" dirty="0">
              <a:solidFill>
                <a:schemeClr val="accent1">
                  <a:lumMod val="50000"/>
                </a:schemeClr>
              </a:solidFill>
            </a:endParaRPr>
          </a:p>
        </p:txBody>
      </p:sp>
      <p:sp>
        <p:nvSpPr>
          <p:cNvPr id="16" name="TextBox 15"/>
          <p:cNvSpPr txBox="1"/>
          <p:nvPr/>
        </p:nvSpPr>
        <p:spPr>
          <a:xfrm>
            <a:off x="13807870" y="4906871"/>
            <a:ext cx="4862228" cy="707886"/>
          </a:xfrm>
          <a:prstGeom prst="rect">
            <a:avLst/>
          </a:prstGeom>
          <a:noFill/>
        </p:spPr>
        <p:txBody>
          <a:bodyPr wrap="none" rtlCol="0">
            <a:spAutoFit/>
          </a:bodyPr>
          <a:lstStyle/>
          <a:p>
            <a:r>
              <a:rPr lang="en-US" sz="4000" dirty="0" smtClean="0">
                <a:solidFill>
                  <a:schemeClr val="accent1">
                    <a:lumMod val="50000"/>
                  </a:schemeClr>
                </a:solidFill>
              </a:rPr>
              <a:t>Lorentz Force(</a:t>
            </a:r>
            <a:r>
              <a:rPr lang="en-US" sz="4000" dirty="0" err="1" smtClean="0">
                <a:solidFill>
                  <a:schemeClr val="accent1">
                    <a:lumMod val="50000"/>
                  </a:schemeClr>
                </a:solidFill>
              </a:rPr>
              <a:t>MHD</a:t>
            </a:r>
            <a:r>
              <a:rPr lang="en-US" sz="4000" dirty="0" smtClean="0">
                <a:solidFill>
                  <a:schemeClr val="accent1">
                    <a:lumMod val="50000"/>
                  </a:schemeClr>
                </a:solidFill>
              </a:rPr>
              <a:t>)</a:t>
            </a:r>
            <a:endParaRPr lang="en-US" sz="4000" dirty="0">
              <a:solidFill>
                <a:schemeClr val="accent1">
                  <a:lumMod val="50000"/>
                </a:schemeClr>
              </a:solidFill>
            </a:endParaRPr>
          </a:p>
        </p:txBody>
      </p:sp>
      <p:sp>
        <p:nvSpPr>
          <p:cNvPr id="17" name="TextBox 16"/>
          <p:cNvSpPr txBox="1"/>
          <p:nvPr/>
        </p:nvSpPr>
        <p:spPr>
          <a:xfrm>
            <a:off x="1225135" y="7972639"/>
            <a:ext cx="6713697" cy="707886"/>
          </a:xfrm>
          <a:prstGeom prst="rect">
            <a:avLst/>
          </a:prstGeom>
          <a:noFill/>
        </p:spPr>
        <p:txBody>
          <a:bodyPr wrap="none" rtlCol="0">
            <a:spAutoFit/>
          </a:bodyPr>
          <a:lstStyle/>
          <a:p>
            <a:r>
              <a:rPr lang="en-US" sz="4000" dirty="0" smtClean="0">
                <a:solidFill>
                  <a:schemeClr val="accent1">
                    <a:lumMod val="50000"/>
                  </a:schemeClr>
                </a:solidFill>
              </a:rPr>
              <a:t>2- Physics of Fluid mechanic</a:t>
            </a:r>
            <a:endParaRPr lang="en-US" sz="4000" dirty="0">
              <a:solidFill>
                <a:schemeClr val="accent1">
                  <a:lumMod val="50000"/>
                </a:schemeClr>
              </a:solidFill>
            </a:endParaRPr>
          </a:p>
        </p:txBody>
      </p:sp>
      <p:sp>
        <p:nvSpPr>
          <p:cNvPr id="18" name="TextBox 17"/>
          <p:cNvSpPr txBox="1"/>
          <p:nvPr/>
        </p:nvSpPr>
        <p:spPr>
          <a:xfrm>
            <a:off x="1381551" y="10451102"/>
            <a:ext cx="2465740" cy="707886"/>
          </a:xfrm>
          <a:prstGeom prst="rect">
            <a:avLst/>
          </a:prstGeom>
          <a:noFill/>
        </p:spPr>
        <p:txBody>
          <a:bodyPr wrap="none" rtlCol="0">
            <a:spAutoFit/>
          </a:bodyPr>
          <a:lstStyle/>
          <a:p>
            <a:r>
              <a:rPr lang="en-US" sz="4000" dirty="0" smtClean="0">
                <a:solidFill>
                  <a:schemeClr val="accent1">
                    <a:lumMod val="50000"/>
                  </a:schemeClr>
                </a:solidFill>
              </a:rPr>
              <a:t>3- Biology</a:t>
            </a:r>
            <a:endParaRPr lang="en-US" sz="4000" dirty="0">
              <a:solidFill>
                <a:schemeClr val="accent1">
                  <a:lumMod val="50000"/>
                </a:schemeClr>
              </a:solidFill>
            </a:endParaRPr>
          </a:p>
        </p:txBody>
      </p:sp>
      <p:cxnSp>
        <p:nvCxnSpPr>
          <p:cNvPr id="19" name="Straight Connector 18"/>
          <p:cNvCxnSpPr/>
          <p:nvPr/>
        </p:nvCxnSpPr>
        <p:spPr>
          <a:xfrm>
            <a:off x="8177701" y="8055765"/>
            <a:ext cx="0" cy="2011680"/>
          </a:xfrm>
          <a:prstGeom prst="line">
            <a:avLst/>
          </a:prstGeom>
          <a:ln w="476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443914" y="7893254"/>
            <a:ext cx="3977371" cy="707886"/>
          </a:xfrm>
          <a:prstGeom prst="rect">
            <a:avLst/>
          </a:prstGeom>
          <a:noFill/>
        </p:spPr>
        <p:txBody>
          <a:bodyPr wrap="none" rtlCol="0">
            <a:spAutoFit/>
          </a:bodyPr>
          <a:lstStyle/>
          <a:p>
            <a:r>
              <a:rPr lang="en-US" sz="4000" dirty="0" smtClean="0">
                <a:solidFill>
                  <a:schemeClr val="accent1">
                    <a:lumMod val="50000"/>
                  </a:schemeClr>
                </a:solidFill>
              </a:rPr>
              <a:t>Fluid movement</a:t>
            </a:r>
            <a:endParaRPr lang="en-US" sz="4000" dirty="0">
              <a:solidFill>
                <a:schemeClr val="accent1">
                  <a:lumMod val="50000"/>
                </a:schemeClr>
              </a:solidFill>
            </a:endParaRPr>
          </a:p>
        </p:txBody>
      </p:sp>
      <p:sp>
        <p:nvSpPr>
          <p:cNvPr id="22" name="TextBox 21"/>
          <p:cNvSpPr txBox="1"/>
          <p:nvPr/>
        </p:nvSpPr>
        <p:spPr>
          <a:xfrm>
            <a:off x="8443914" y="8680525"/>
            <a:ext cx="5519460" cy="707886"/>
          </a:xfrm>
          <a:prstGeom prst="rect">
            <a:avLst/>
          </a:prstGeom>
          <a:noFill/>
        </p:spPr>
        <p:txBody>
          <a:bodyPr wrap="none" rtlCol="0">
            <a:spAutoFit/>
          </a:bodyPr>
          <a:lstStyle/>
          <a:p>
            <a:r>
              <a:rPr lang="en-US" sz="4000" dirty="0" smtClean="0">
                <a:solidFill>
                  <a:schemeClr val="accent1">
                    <a:lumMod val="50000"/>
                  </a:schemeClr>
                </a:solidFill>
              </a:rPr>
              <a:t>Heat and mass transfer</a:t>
            </a:r>
            <a:endParaRPr lang="en-US" sz="4000" dirty="0">
              <a:solidFill>
                <a:schemeClr val="accent1">
                  <a:lumMod val="50000"/>
                </a:schemeClr>
              </a:solidFill>
            </a:endParaRPr>
          </a:p>
        </p:txBody>
      </p:sp>
      <p:sp>
        <p:nvSpPr>
          <p:cNvPr id="23" name="TextBox 22"/>
          <p:cNvSpPr txBox="1"/>
          <p:nvPr/>
        </p:nvSpPr>
        <p:spPr>
          <a:xfrm>
            <a:off x="8443914" y="9429630"/>
            <a:ext cx="2494594" cy="707886"/>
          </a:xfrm>
          <a:prstGeom prst="rect">
            <a:avLst/>
          </a:prstGeom>
          <a:noFill/>
        </p:spPr>
        <p:txBody>
          <a:bodyPr wrap="none" rtlCol="0">
            <a:spAutoFit/>
          </a:bodyPr>
          <a:lstStyle/>
          <a:p>
            <a:r>
              <a:rPr lang="en-US" sz="4000" dirty="0" smtClean="0">
                <a:solidFill>
                  <a:schemeClr val="accent1">
                    <a:lumMod val="50000"/>
                  </a:schemeClr>
                </a:solidFill>
              </a:rPr>
              <a:t>Nanofluid </a:t>
            </a:r>
            <a:endParaRPr lang="en-US" sz="4000" dirty="0">
              <a:solidFill>
                <a:schemeClr val="accent1">
                  <a:lumMod val="50000"/>
                </a:schemeClr>
              </a:solidFill>
            </a:endParaRPr>
          </a:p>
        </p:txBody>
      </p:sp>
    </p:spTree>
    <p:extLst>
      <p:ext uri="{BB962C8B-B14F-4D97-AF65-F5344CB8AC3E}">
        <p14:creationId xmlns:p14="http://schemas.microsoft.com/office/powerpoint/2010/main" val="3424458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0" end="0"/>
                                            </p:txEl>
                                          </p:spTgt>
                                        </p:tgtEl>
                                        <p:attrNameLst>
                                          <p:attrName>style.visibility</p:attrName>
                                        </p:attrNameLst>
                                      </p:cBhvr>
                                      <p:to>
                                        <p:strVal val="visible"/>
                                      </p:to>
                                    </p:set>
                                    <p:animEffect transition="in" filter="fade">
                                      <p:cBhvr>
                                        <p:cTn id="67" dur="500"/>
                                        <p:tgtEl>
                                          <p:spTgt spid="22">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Effect transition="in" filter="fade">
                                      <p:cBhvr>
                                        <p:cTn id="7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1672" y="553230"/>
            <a:ext cx="15905019" cy="12882217"/>
          </a:xfrm>
          <a:prstGeom prst="rect">
            <a:avLst/>
          </a:prstGeom>
        </p:spPr>
      </p:pic>
      <p:sp>
        <p:nvSpPr>
          <p:cNvPr id="4" name="Rectangle 1"/>
          <p:cNvSpPr>
            <a:spLocks/>
          </p:cNvSpPr>
          <p:nvPr/>
        </p:nvSpPr>
        <p:spPr bwMode="auto">
          <a:xfrm>
            <a:off x="17051204" y="3851003"/>
            <a:ext cx="462145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Physics of Fluids</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5" name="Rectangle 1"/>
          <p:cNvSpPr>
            <a:spLocks/>
          </p:cNvSpPr>
          <p:nvPr/>
        </p:nvSpPr>
        <p:spPr bwMode="auto">
          <a:xfrm>
            <a:off x="18049875" y="4792552"/>
            <a:ext cx="306654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Impact=2.2</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6" name="Rectangle 1"/>
          <p:cNvSpPr>
            <a:spLocks/>
          </p:cNvSpPr>
          <p:nvPr/>
        </p:nvSpPr>
        <p:spPr bwMode="auto">
          <a:xfrm>
            <a:off x="18049875" y="7452864"/>
            <a:ext cx="3622787"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6600" dirty="0" smtClean="0">
                <a:solidFill>
                  <a:schemeClr val="accent1">
                    <a:lumMod val="50000"/>
                  </a:schemeClr>
                </a:solidFill>
                <a:latin typeface="Lato Regular"/>
                <a:ea typeface="ＭＳ Ｐゴシック" charset="0"/>
                <a:cs typeface="Lato Regular"/>
                <a:sym typeface="Bebas Neue" charset="0"/>
              </a:rPr>
              <a:t>(Revised)</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7" name="Rectangle 1"/>
          <p:cNvSpPr>
            <a:spLocks/>
          </p:cNvSpPr>
          <p:nvPr/>
        </p:nvSpPr>
        <p:spPr bwMode="auto">
          <a:xfrm>
            <a:off x="19604135" y="996919"/>
            <a:ext cx="22249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Article 1</a:t>
            </a:r>
            <a:endParaRPr lang="en-US" sz="5800" dirty="0">
              <a:solidFill>
                <a:schemeClr val="accent1">
                  <a:lumMod val="50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452952071"/>
      </p:ext>
    </p:extLst>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86891"/>
            <a:ext cx="18039356" cy="11229109"/>
          </a:xfrm>
          <a:prstGeom prst="rect">
            <a:avLst/>
          </a:prstGeom>
        </p:spPr>
      </p:pic>
      <p:sp>
        <p:nvSpPr>
          <p:cNvPr id="4" name="Rectangle 1"/>
          <p:cNvSpPr>
            <a:spLocks/>
          </p:cNvSpPr>
          <p:nvPr/>
        </p:nvSpPr>
        <p:spPr bwMode="auto">
          <a:xfrm>
            <a:off x="19604135" y="996919"/>
            <a:ext cx="22249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Article 2</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5" name="Rectangle 1"/>
          <p:cNvSpPr>
            <a:spLocks/>
          </p:cNvSpPr>
          <p:nvPr/>
        </p:nvSpPr>
        <p:spPr bwMode="auto">
          <a:xfrm>
            <a:off x="17993313" y="2742399"/>
            <a:ext cx="6133089"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just"/>
            <a:r>
              <a:rPr lang="en-US" sz="4800" dirty="0" smtClean="0">
                <a:solidFill>
                  <a:schemeClr val="accent1">
                    <a:lumMod val="50000"/>
                  </a:schemeClr>
                </a:solidFill>
                <a:latin typeface="Lato Regular"/>
                <a:ea typeface="ＭＳ Ｐゴシック" charset="0"/>
                <a:cs typeface="Lato Regular"/>
                <a:sym typeface="Bebas Neue" charset="0"/>
              </a:rPr>
              <a:t>International Journal</a:t>
            </a:r>
          </a:p>
          <a:p>
            <a:pPr algn="l"/>
            <a:r>
              <a:rPr lang="en-US" sz="4800" dirty="0" smtClean="0">
                <a:solidFill>
                  <a:schemeClr val="accent1">
                    <a:lumMod val="50000"/>
                  </a:schemeClr>
                </a:solidFill>
                <a:latin typeface="Lato Regular"/>
                <a:ea typeface="ＭＳ Ｐゴシック" charset="0"/>
                <a:cs typeface="Lato Regular"/>
                <a:sym typeface="Bebas Neue" charset="0"/>
              </a:rPr>
              <a:t> of Heat and Fluid flow</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6" name="Rectangle 1"/>
          <p:cNvSpPr>
            <a:spLocks/>
          </p:cNvSpPr>
          <p:nvPr/>
        </p:nvSpPr>
        <p:spPr bwMode="auto">
          <a:xfrm>
            <a:off x="19677481" y="5201605"/>
            <a:ext cx="306654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Impact=1.7</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7" name="Rectangle 1"/>
          <p:cNvSpPr>
            <a:spLocks/>
          </p:cNvSpPr>
          <p:nvPr/>
        </p:nvSpPr>
        <p:spPr bwMode="auto">
          <a:xfrm>
            <a:off x="19276729" y="6552815"/>
            <a:ext cx="386804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Under Review</a:t>
            </a:r>
            <a:endParaRPr lang="en-US" sz="5800" dirty="0">
              <a:solidFill>
                <a:schemeClr val="accent1">
                  <a:lumMod val="50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2238715658"/>
      </p:ext>
    </p:extLst>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564347"/>
            <a:ext cx="16558092" cy="10358871"/>
          </a:xfrm>
          <a:prstGeom prst="rect">
            <a:avLst/>
          </a:prstGeom>
        </p:spPr>
      </p:pic>
      <p:sp>
        <p:nvSpPr>
          <p:cNvPr id="4" name="Rectangle 1"/>
          <p:cNvSpPr>
            <a:spLocks/>
          </p:cNvSpPr>
          <p:nvPr/>
        </p:nvSpPr>
        <p:spPr bwMode="auto">
          <a:xfrm>
            <a:off x="19604135" y="996919"/>
            <a:ext cx="22249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Article 3</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5" name="Rectangle 1"/>
          <p:cNvSpPr>
            <a:spLocks/>
          </p:cNvSpPr>
          <p:nvPr/>
        </p:nvSpPr>
        <p:spPr bwMode="auto">
          <a:xfrm>
            <a:off x="16224777" y="2514278"/>
            <a:ext cx="8152873"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800" dirty="0">
                <a:solidFill>
                  <a:schemeClr val="accent1">
                    <a:lumMod val="50000"/>
                  </a:schemeClr>
                </a:solidFill>
                <a:latin typeface="Lato Regular"/>
                <a:ea typeface="ＭＳ Ｐゴシック" charset="0"/>
                <a:cs typeface="Lato Regular"/>
                <a:sym typeface="Bebas Neue" charset="0"/>
              </a:rPr>
              <a:t>International </a:t>
            </a:r>
            <a:r>
              <a:rPr lang="en-US" sz="4800" dirty="0" smtClean="0">
                <a:solidFill>
                  <a:schemeClr val="accent1">
                    <a:lumMod val="50000"/>
                  </a:schemeClr>
                </a:solidFill>
                <a:latin typeface="Lato Regular"/>
                <a:ea typeface="ＭＳ Ｐゴシック" charset="0"/>
                <a:cs typeface="Lato Regular"/>
                <a:sym typeface="Bebas Neue" charset="0"/>
              </a:rPr>
              <a:t>Communications</a:t>
            </a:r>
          </a:p>
          <a:p>
            <a:r>
              <a:rPr lang="en-US" sz="4800" dirty="0" smtClean="0">
                <a:solidFill>
                  <a:schemeClr val="accent1">
                    <a:lumMod val="50000"/>
                  </a:schemeClr>
                </a:solidFill>
                <a:latin typeface="Lato Regular"/>
                <a:ea typeface="ＭＳ Ｐゴシック" charset="0"/>
                <a:cs typeface="Lato Regular"/>
                <a:sym typeface="Bebas Neue" charset="0"/>
              </a:rPr>
              <a:t> </a:t>
            </a:r>
            <a:r>
              <a:rPr lang="en-US" sz="4800" dirty="0">
                <a:solidFill>
                  <a:schemeClr val="accent1">
                    <a:lumMod val="50000"/>
                  </a:schemeClr>
                </a:solidFill>
                <a:latin typeface="Lato Regular"/>
                <a:ea typeface="ＭＳ Ｐゴシック" charset="0"/>
                <a:cs typeface="Lato Regular"/>
                <a:sym typeface="Bebas Neue" charset="0"/>
              </a:rPr>
              <a:t>in Heat and Mass Transfer</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6" name="Rectangle 1"/>
          <p:cNvSpPr>
            <a:spLocks/>
          </p:cNvSpPr>
          <p:nvPr/>
        </p:nvSpPr>
        <p:spPr bwMode="auto">
          <a:xfrm>
            <a:off x="19259487" y="4770302"/>
            <a:ext cx="340958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Impact=2.55</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7" name="Rectangle 1"/>
          <p:cNvSpPr>
            <a:spLocks/>
          </p:cNvSpPr>
          <p:nvPr/>
        </p:nvSpPr>
        <p:spPr bwMode="auto">
          <a:xfrm>
            <a:off x="19249706" y="6704450"/>
            <a:ext cx="3629199"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Under review</a:t>
            </a:r>
            <a:endParaRPr lang="en-US" sz="5800" dirty="0">
              <a:solidFill>
                <a:schemeClr val="accent1">
                  <a:lumMod val="50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1768043831"/>
      </p:ext>
    </p:extLst>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31549" y="2327564"/>
            <a:ext cx="16218172" cy="10444163"/>
          </a:xfrm>
          <a:prstGeom prst="rect">
            <a:avLst/>
          </a:prstGeom>
        </p:spPr>
      </p:pic>
      <p:sp>
        <p:nvSpPr>
          <p:cNvPr id="4" name="Rectangle 1"/>
          <p:cNvSpPr>
            <a:spLocks/>
          </p:cNvSpPr>
          <p:nvPr/>
        </p:nvSpPr>
        <p:spPr bwMode="auto">
          <a:xfrm>
            <a:off x="19188499" y="996919"/>
            <a:ext cx="222496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Article 4</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5" name="Rectangle 1"/>
          <p:cNvSpPr>
            <a:spLocks/>
          </p:cNvSpPr>
          <p:nvPr/>
        </p:nvSpPr>
        <p:spPr bwMode="auto">
          <a:xfrm>
            <a:off x="17913880" y="2802751"/>
            <a:ext cx="5719514"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800" dirty="0">
                <a:solidFill>
                  <a:schemeClr val="accent1">
                    <a:lumMod val="50000"/>
                  </a:schemeClr>
                </a:solidFill>
                <a:latin typeface="Lato Regular"/>
                <a:ea typeface="ＭＳ Ｐゴシック" charset="0"/>
                <a:cs typeface="Lato Regular"/>
                <a:sym typeface="Bebas Neue" charset="0"/>
              </a:rPr>
              <a:t>Applied </a:t>
            </a:r>
            <a:r>
              <a:rPr lang="en-US" sz="4800" dirty="0" smtClean="0">
                <a:solidFill>
                  <a:schemeClr val="accent1">
                    <a:lumMod val="50000"/>
                  </a:schemeClr>
                </a:solidFill>
                <a:latin typeface="Lato Regular"/>
                <a:ea typeface="ＭＳ Ｐゴシック" charset="0"/>
                <a:cs typeface="Lato Regular"/>
                <a:sym typeface="Bebas Neue" charset="0"/>
              </a:rPr>
              <a:t>Mathematics</a:t>
            </a:r>
          </a:p>
          <a:p>
            <a:r>
              <a:rPr lang="en-US" sz="4800" dirty="0" smtClean="0">
                <a:solidFill>
                  <a:schemeClr val="accent1">
                    <a:lumMod val="50000"/>
                  </a:schemeClr>
                </a:solidFill>
                <a:latin typeface="Lato Regular"/>
                <a:ea typeface="ＭＳ Ｐゴシック" charset="0"/>
                <a:cs typeface="Lato Regular"/>
                <a:sym typeface="Bebas Neue" charset="0"/>
              </a:rPr>
              <a:t> </a:t>
            </a:r>
            <a:r>
              <a:rPr lang="en-US" sz="4800" dirty="0">
                <a:solidFill>
                  <a:schemeClr val="accent1">
                    <a:lumMod val="50000"/>
                  </a:schemeClr>
                </a:solidFill>
                <a:latin typeface="Lato Regular"/>
                <a:ea typeface="ＭＳ Ｐゴシック" charset="0"/>
                <a:cs typeface="Lato Regular"/>
                <a:sym typeface="Bebas Neue" charset="0"/>
              </a:rPr>
              <a:t>and Computation</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6" name="Rectangle 1"/>
          <p:cNvSpPr>
            <a:spLocks/>
          </p:cNvSpPr>
          <p:nvPr/>
        </p:nvSpPr>
        <p:spPr bwMode="auto">
          <a:xfrm>
            <a:off x="19188499" y="5291221"/>
            <a:ext cx="306654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Impact=1.3</a:t>
            </a:r>
            <a:endParaRPr lang="en-US" sz="5800" dirty="0">
              <a:solidFill>
                <a:schemeClr val="accent1">
                  <a:lumMod val="50000"/>
                </a:schemeClr>
              </a:solidFill>
              <a:latin typeface="Lato Regular"/>
              <a:ea typeface="ＭＳ Ｐゴシック" charset="0"/>
              <a:cs typeface="Lato Regular"/>
              <a:sym typeface="Bebas Neue" charset="0"/>
            </a:endParaRPr>
          </a:p>
        </p:txBody>
      </p:sp>
      <p:sp>
        <p:nvSpPr>
          <p:cNvPr id="7" name="Rectangle 1"/>
          <p:cNvSpPr>
            <a:spLocks/>
          </p:cNvSpPr>
          <p:nvPr/>
        </p:nvSpPr>
        <p:spPr bwMode="auto">
          <a:xfrm>
            <a:off x="19763175" y="6810981"/>
            <a:ext cx="1917192"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4800" dirty="0" smtClean="0">
                <a:solidFill>
                  <a:schemeClr val="accent1">
                    <a:lumMod val="50000"/>
                  </a:schemeClr>
                </a:solidFill>
                <a:latin typeface="Lato Regular"/>
                <a:ea typeface="ＭＳ Ｐゴシック" charset="0"/>
                <a:cs typeface="Lato Regular"/>
                <a:sym typeface="Bebas Neue" charset="0"/>
              </a:rPr>
              <a:t>Submit</a:t>
            </a:r>
            <a:endParaRPr lang="en-US" sz="5800" dirty="0">
              <a:solidFill>
                <a:schemeClr val="accent1">
                  <a:lumMod val="50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3449572328"/>
      </p:ext>
    </p:extLst>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105400" y="3979324"/>
            <a:ext cx="12750799" cy="8941598"/>
          </a:xfrm>
          <a:prstGeom prst="rect">
            <a:avLst/>
          </a:prstGeom>
        </p:spPr>
      </p:pic>
      <p:sp>
        <p:nvSpPr>
          <p:cNvPr id="4" name="Rectangle 1"/>
          <p:cNvSpPr>
            <a:spLocks/>
          </p:cNvSpPr>
          <p:nvPr/>
        </p:nvSpPr>
        <p:spPr bwMode="auto">
          <a:xfrm>
            <a:off x="1705756" y="1108042"/>
            <a:ext cx="2521524"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Usages</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1"/>
          <p:cNvSpPr>
            <a:spLocks/>
          </p:cNvSpPr>
          <p:nvPr/>
        </p:nvSpPr>
        <p:spPr bwMode="auto">
          <a:xfrm>
            <a:off x="9198756" y="2428842"/>
            <a:ext cx="6533840"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accent2">
                    <a:lumMod val="75000"/>
                  </a:schemeClr>
                </a:solidFill>
                <a:latin typeface="Lato Regular"/>
                <a:ea typeface="ＭＳ Ｐゴシック" charset="0"/>
                <a:cs typeface="Lato Regular"/>
                <a:sym typeface="Bebas Neue" charset="0"/>
              </a:rPr>
              <a:t>Shapiro et al.(2010)</a:t>
            </a:r>
            <a:endParaRPr lang="en-US" sz="5800" dirty="0">
              <a:solidFill>
                <a:schemeClr val="accent2">
                  <a:lumMod val="75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18562669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t="5040" b="5040"/>
          <a:stretch>
            <a:fillRect/>
          </a:stretch>
        </p:blipFill>
        <p:spPr>
          <a:xfrm>
            <a:off x="4484688" y="4241801"/>
            <a:ext cx="14053376" cy="7862888"/>
          </a:xfrm>
          <a:prstGeom prst="rect">
            <a:avLst/>
          </a:prstGeom>
        </p:spPr>
      </p:pic>
      <p:sp>
        <p:nvSpPr>
          <p:cNvPr id="4" name="Rectangle 1"/>
          <p:cNvSpPr>
            <a:spLocks/>
          </p:cNvSpPr>
          <p:nvPr/>
        </p:nvSpPr>
        <p:spPr bwMode="auto">
          <a:xfrm>
            <a:off x="1705756" y="1108042"/>
            <a:ext cx="5083123"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Usages of </a:t>
            </a:r>
            <a:r>
              <a:rPr lang="en-US" sz="5800" dirty="0" err="1" smtClean="0">
                <a:solidFill>
                  <a:schemeClr val="tx2"/>
                </a:solidFill>
                <a:latin typeface="Lato Regular"/>
                <a:ea typeface="ＭＳ Ｐゴシック" charset="0"/>
                <a:cs typeface="Lato Regular"/>
                <a:sym typeface="Bebas Neue" charset="0"/>
              </a:rPr>
              <a:t>FHD</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
          <p:cNvSpPr>
            <a:spLocks/>
          </p:cNvSpPr>
          <p:nvPr/>
        </p:nvSpPr>
        <p:spPr bwMode="auto">
          <a:xfrm>
            <a:off x="9198756" y="2428842"/>
            <a:ext cx="591245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err="1" smtClean="0">
                <a:solidFill>
                  <a:schemeClr val="accent2">
                    <a:lumMod val="75000"/>
                  </a:schemeClr>
                </a:solidFill>
                <a:latin typeface="Lato Regular"/>
                <a:ea typeface="ＭＳ Ｐゴシック" charset="0"/>
                <a:cs typeface="Lato Regular"/>
                <a:sym typeface="Bebas Neue" charset="0"/>
              </a:rPr>
              <a:t>Tietze</a:t>
            </a:r>
            <a:r>
              <a:rPr lang="en-US" sz="5800" dirty="0" smtClean="0">
                <a:solidFill>
                  <a:schemeClr val="accent2">
                    <a:lumMod val="75000"/>
                  </a:schemeClr>
                </a:solidFill>
                <a:latin typeface="Lato Regular"/>
                <a:ea typeface="ＭＳ Ｐゴシック" charset="0"/>
                <a:cs typeface="Lato Regular"/>
                <a:sym typeface="Bebas Neue" charset="0"/>
              </a:rPr>
              <a:t> et al.(2011)</a:t>
            </a:r>
            <a:endParaRPr lang="en-US" sz="5800" dirty="0">
              <a:solidFill>
                <a:schemeClr val="accent2">
                  <a:lumMod val="75000"/>
                </a:schemeClr>
              </a:solidFill>
              <a:latin typeface="Lato Regular"/>
              <a:ea typeface="ＭＳ Ｐゴシック" charset="0"/>
              <a:cs typeface="Lato Regular"/>
              <a:sym typeface="Bebas Neue" charset="0"/>
            </a:endParaRPr>
          </a:p>
        </p:txBody>
      </p:sp>
    </p:spTree>
    <p:extLst>
      <p:ext uri="{BB962C8B-B14F-4D97-AF65-F5344CB8AC3E}">
        <p14:creationId xmlns:p14="http://schemas.microsoft.com/office/powerpoint/2010/main" val="5691148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705756" y="1108042"/>
            <a:ext cx="231473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History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1"/>
          <p:cNvSpPr>
            <a:spLocks/>
          </p:cNvSpPr>
          <p:nvPr/>
        </p:nvSpPr>
        <p:spPr bwMode="auto">
          <a:xfrm>
            <a:off x="7207195" y="2523803"/>
            <a:ext cx="10941457"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err="1" smtClean="0">
                <a:solidFill>
                  <a:schemeClr val="accent2">
                    <a:lumMod val="75000"/>
                  </a:schemeClr>
                </a:solidFill>
                <a:latin typeface="Lato Regular"/>
                <a:ea typeface="ＭＳ Ｐゴシック" charset="0"/>
                <a:cs typeface="Lato Regular"/>
                <a:sym typeface="Bebas Neue" charset="0"/>
              </a:rPr>
              <a:t>Loukopoulos</a:t>
            </a:r>
            <a:r>
              <a:rPr lang="en-US" sz="5800" dirty="0" smtClean="0">
                <a:solidFill>
                  <a:schemeClr val="accent2">
                    <a:lumMod val="75000"/>
                  </a:schemeClr>
                </a:solidFill>
                <a:latin typeface="Lato Regular"/>
                <a:ea typeface="ＭＳ Ｐゴシック" charset="0"/>
                <a:cs typeface="Lato Regular"/>
                <a:sym typeface="Bebas Neue" charset="0"/>
              </a:rPr>
              <a:t> &amp; </a:t>
            </a:r>
            <a:r>
              <a:rPr lang="en-US" sz="5800" dirty="0" err="1" smtClean="0">
                <a:solidFill>
                  <a:schemeClr val="accent2">
                    <a:lumMod val="75000"/>
                  </a:schemeClr>
                </a:solidFill>
                <a:latin typeface="Lato Regular"/>
                <a:ea typeface="ＭＳ Ｐゴシック" charset="0"/>
                <a:cs typeface="Lato Regular"/>
                <a:sym typeface="Bebas Neue" charset="0"/>
              </a:rPr>
              <a:t>Tzirtzilakis</a:t>
            </a:r>
            <a:r>
              <a:rPr lang="en-US" sz="5800" dirty="0" smtClean="0">
                <a:solidFill>
                  <a:schemeClr val="accent2">
                    <a:lumMod val="75000"/>
                  </a:schemeClr>
                </a:solidFill>
                <a:latin typeface="Lato Regular"/>
                <a:ea typeface="ＭＳ Ｐゴシック" charset="0"/>
                <a:cs typeface="Lato Regular"/>
                <a:sym typeface="Bebas Neue" charset="0"/>
              </a:rPr>
              <a:t> (2004)</a:t>
            </a:r>
            <a:endParaRPr lang="en-US" sz="5800" dirty="0">
              <a:solidFill>
                <a:schemeClr val="accent2">
                  <a:lumMod val="75000"/>
                </a:schemeClr>
              </a:solidFill>
              <a:latin typeface="Lato Regular"/>
              <a:ea typeface="ＭＳ Ｐゴシック" charset="0"/>
              <a:cs typeface="Lato Regular"/>
              <a:sym typeface="Bebas Neue" charset="0"/>
            </a:endParaRPr>
          </a:p>
        </p:txBody>
      </p:sp>
      <p:grpSp>
        <p:nvGrpSpPr>
          <p:cNvPr id="13" name="Group 12"/>
          <p:cNvGrpSpPr/>
          <p:nvPr/>
        </p:nvGrpSpPr>
        <p:grpSpPr>
          <a:xfrm>
            <a:off x="898389" y="5405192"/>
            <a:ext cx="21488400" cy="3166894"/>
            <a:chOff x="1169172" y="4894690"/>
            <a:chExt cx="21488400" cy="3166894"/>
          </a:xfrm>
        </p:grpSpPr>
        <p:pic>
          <p:nvPicPr>
            <p:cNvPr id="11" name="Picture 10"/>
            <p:cNvPicPr>
              <a:picLocks noChangeAspect="1"/>
            </p:cNvPicPr>
            <p:nvPr/>
          </p:nvPicPr>
          <p:blipFill rotWithShape="1">
            <a:blip r:embed="rId2"/>
            <a:srcRect l="-802" t="65369" r="802" b="1449"/>
            <a:stretch/>
          </p:blipFill>
          <p:spPr>
            <a:xfrm>
              <a:off x="1169172" y="4894690"/>
              <a:ext cx="21488400" cy="3166894"/>
            </a:xfrm>
            <a:prstGeom prst="rect">
              <a:avLst/>
            </a:prstGeom>
          </p:spPr>
        </p:pic>
        <p:sp>
          <p:nvSpPr>
            <p:cNvPr id="12" name="Oval 11"/>
            <p:cNvSpPr/>
            <p:nvPr/>
          </p:nvSpPr>
          <p:spPr>
            <a:xfrm>
              <a:off x="6854245" y="727531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98389" y="5349628"/>
            <a:ext cx="21488400" cy="3222458"/>
            <a:chOff x="7207195" y="1672232"/>
            <a:chExt cx="21488400" cy="3222458"/>
          </a:xfrm>
        </p:grpSpPr>
        <p:pic>
          <p:nvPicPr>
            <p:cNvPr id="10" name="Picture 9"/>
            <p:cNvPicPr>
              <a:picLocks noChangeAspect="1"/>
            </p:cNvPicPr>
            <p:nvPr/>
          </p:nvPicPr>
          <p:blipFill rotWithShape="1">
            <a:blip r:embed="rId2"/>
            <a:srcRect l="129" t="31893" r="-129" b="34344"/>
            <a:stretch/>
          </p:blipFill>
          <p:spPr>
            <a:xfrm>
              <a:off x="7207195" y="1672232"/>
              <a:ext cx="21488400" cy="3222458"/>
            </a:xfrm>
            <a:prstGeom prst="rect">
              <a:avLst/>
            </a:prstGeom>
          </p:spPr>
        </p:pic>
        <p:sp>
          <p:nvSpPr>
            <p:cNvPr id="14" name="Oval 13"/>
            <p:cNvSpPr/>
            <p:nvPr/>
          </p:nvSpPr>
          <p:spPr>
            <a:xfrm>
              <a:off x="12677923" y="41307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898389" y="5349628"/>
            <a:ext cx="21488400" cy="3107317"/>
            <a:chOff x="1018097" y="9432891"/>
            <a:chExt cx="21488400" cy="3107317"/>
          </a:xfrm>
        </p:grpSpPr>
        <p:pic>
          <p:nvPicPr>
            <p:cNvPr id="8" name="Picture 7"/>
            <p:cNvPicPr>
              <a:picLocks noChangeAspect="1"/>
            </p:cNvPicPr>
            <p:nvPr/>
          </p:nvPicPr>
          <p:blipFill rotWithShape="1">
            <a:blip r:embed="rId2"/>
            <a:srcRect b="67443"/>
            <a:stretch/>
          </p:blipFill>
          <p:spPr>
            <a:xfrm>
              <a:off x="1018097" y="9432891"/>
              <a:ext cx="21488400" cy="3107317"/>
            </a:xfrm>
            <a:prstGeom prst="rect">
              <a:avLst/>
            </a:prstGeom>
          </p:spPr>
        </p:pic>
        <p:sp>
          <p:nvSpPr>
            <p:cNvPr id="16" name="Oval 15"/>
            <p:cNvSpPr/>
            <p:nvPr/>
          </p:nvSpPr>
          <p:spPr>
            <a:xfrm>
              <a:off x="6309142" y="11857998"/>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53803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705756" y="1119767"/>
            <a:ext cx="231473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History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1"/>
          <p:cNvSpPr>
            <a:spLocks/>
          </p:cNvSpPr>
          <p:nvPr/>
        </p:nvSpPr>
        <p:spPr bwMode="auto">
          <a:xfrm>
            <a:off x="8324795" y="2077527"/>
            <a:ext cx="8638583"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err="1" smtClean="0">
                <a:solidFill>
                  <a:schemeClr val="accent2">
                    <a:lumMod val="75000"/>
                  </a:schemeClr>
                </a:solidFill>
                <a:latin typeface="Lato Regular"/>
                <a:ea typeface="ＭＳ Ｐゴシック" charset="0"/>
                <a:cs typeface="Lato Regular"/>
                <a:sym typeface="Bebas Neue" charset="0"/>
              </a:rPr>
              <a:t>Tzirtzilakis</a:t>
            </a:r>
            <a:r>
              <a:rPr lang="en-US" sz="5800" dirty="0" smtClean="0">
                <a:solidFill>
                  <a:schemeClr val="accent2">
                    <a:lumMod val="75000"/>
                  </a:schemeClr>
                </a:solidFill>
                <a:latin typeface="Lato Regular"/>
                <a:ea typeface="ＭＳ Ｐゴシック" charset="0"/>
                <a:cs typeface="Lato Regular"/>
                <a:sym typeface="Bebas Neue" charset="0"/>
              </a:rPr>
              <a:t> &amp; </a:t>
            </a:r>
            <a:r>
              <a:rPr lang="en-US" sz="5800" dirty="0" err="1">
                <a:solidFill>
                  <a:schemeClr val="accent2">
                    <a:lumMod val="75000"/>
                  </a:schemeClr>
                </a:solidFill>
                <a:latin typeface="Lato Regular"/>
                <a:ea typeface="ＭＳ Ｐゴシック" charset="0"/>
                <a:cs typeface="Lato Regular"/>
                <a:sym typeface="Bebas Neue" charset="0"/>
              </a:rPr>
              <a:t>X</a:t>
            </a:r>
            <a:r>
              <a:rPr lang="en-US" sz="5800" dirty="0" err="1" smtClean="0">
                <a:solidFill>
                  <a:schemeClr val="accent2">
                    <a:lumMod val="75000"/>
                  </a:schemeClr>
                </a:solidFill>
                <a:latin typeface="Lato Regular"/>
                <a:ea typeface="ＭＳ Ｐゴシック" charset="0"/>
                <a:cs typeface="Lato Regular"/>
                <a:sym typeface="Bebas Neue" charset="0"/>
              </a:rPr>
              <a:t>enos</a:t>
            </a:r>
            <a:r>
              <a:rPr lang="en-US" sz="5800" dirty="0" smtClean="0">
                <a:solidFill>
                  <a:schemeClr val="accent2">
                    <a:lumMod val="75000"/>
                  </a:schemeClr>
                </a:solidFill>
                <a:latin typeface="Lato Regular"/>
                <a:ea typeface="ＭＳ Ｐゴシック" charset="0"/>
                <a:cs typeface="Lato Regular"/>
                <a:sym typeface="Bebas Neue" charset="0"/>
              </a:rPr>
              <a:t>(2013)</a:t>
            </a:r>
            <a:endParaRPr lang="en-US" sz="5800" dirty="0">
              <a:solidFill>
                <a:schemeClr val="accent2">
                  <a:lumMod val="75000"/>
                </a:schemeClr>
              </a:solidFill>
              <a:latin typeface="Lato Regular"/>
              <a:ea typeface="ＭＳ Ｐゴシック" charset="0"/>
              <a:cs typeface="Lato Regular"/>
              <a:sym typeface="Bebas Neue" charset="0"/>
            </a:endParaRPr>
          </a:p>
        </p:txBody>
      </p:sp>
      <p:pic>
        <p:nvPicPr>
          <p:cNvPr id="2" name="Picture 1"/>
          <p:cNvPicPr>
            <a:picLocks noChangeAspect="1"/>
          </p:cNvPicPr>
          <p:nvPr/>
        </p:nvPicPr>
        <p:blipFill>
          <a:blip r:embed="rId2"/>
          <a:stretch>
            <a:fillRect/>
          </a:stretch>
        </p:blipFill>
        <p:spPr>
          <a:xfrm>
            <a:off x="6604000" y="2990262"/>
            <a:ext cx="11081803" cy="10319293"/>
          </a:xfrm>
          <a:prstGeom prst="rect">
            <a:avLst/>
          </a:prstGeom>
        </p:spPr>
      </p:pic>
      <p:pic>
        <p:nvPicPr>
          <p:cNvPr id="7" name="Picture 6"/>
          <p:cNvPicPr>
            <a:picLocks noChangeAspect="1"/>
          </p:cNvPicPr>
          <p:nvPr/>
        </p:nvPicPr>
        <p:blipFill rotWithShape="1">
          <a:blip r:embed="rId3"/>
          <a:srcRect t="1066"/>
          <a:stretch/>
        </p:blipFill>
        <p:spPr>
          <a:xfrm>
            <a:off x="6865331" y="3073400"/>
            <a:ext cx="10642672" cy="10074738"/>
          </a:xfrm>
          <a:prstGeom prst="rect">
            <a:avLst/>
          </a:prstGeom>
        </p:spPr>
      </p:pic>
      <p:sp>
        <p:nvSpPr>
          <p:cNvPr id="12" name="Rectangle 11"/>
          <p:cNvSpPr/>
          <p:nvPr/>
        </p:nvSpPr>
        <p:spPr>
          <a:xfrm>
            <a:off x="5995327" y="2893146"/>
            <a:ext cx="11596206" cy="10416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8285131" y="3547479"/>
            <a:ext cx="8578324" cy="8518336"/>
          </a:xfrm>
          <a:prstGeom prst="rect">
            <a:avLst/>
          </a:prstGeom>
        </p:spPr>
      </p:pic>
      <p:pic>
        <p:nvPicPr>
          <p:cNvPr id="8" name="Picture 7"/>
          <p:cNvPicPr>
            <a:picLocks noChangeAspect="1"/>
          </p:cNvPicPr>
          <p:nvPr/>
        </p:nvPicPr>
        <p:blipFill>
          <a:blip r:embed="rId5"/>
          <a:stretch>
            <a:fillRect/>
          </a:stretch>
        </p:blipFill>
        <p:spPr>
          <a:xfrm>
            <a:off x="8285131" y="3547479"/>
            <a:ext cx="8578324" cy="8537765"/>
          </a:xfrm>
          <a:prstGeom prst="rect">
            <a:avLst/>
          </a:prstGeom>
        </p:spPr>
      </p:pic>
      <p:pic>
        <p:nvPicPr>
          <p:cNvPr id="9" name="Picture 8"/>
          <p:cNvPicPr>
            <a:picLocks noChangeAspect="1"/>
          </p:cNvPicPr>
          <p:nvPr/>
        </p:nvPicPr>
        <p:blipFill>
          <a:blip r:embed="rId6"/>
          <a:stretch>
            <a:fillRect/>
          </a:stretch>
        </p:blipFill>
        <p:spPr>
          <a:xfrm>
            <a:off x="8324795" y="3528050"/>
            <a:ext cx="8538660" cy="8498288"/>
          </a:xfrm>
          <a:prstGeom prst="rect">
            <a:avLst/>
          </a:prstGeom>
        </p:spPr>
      </p:pic>
      <p:pic>
        <p:nvPicPr>
          <p:cNvPr id="10" name="Picture 9"/>
          <p:cNvPicPr>
            <a:picLocks noChangeAspect="1"/>
          </p:cNvPicPr>
          <p:nvPr/>
        </p:nvPicPr>
        <p:blipFill>
          <a:blip r:embed="rId7"/>
          <a:stretch>
            <a:fillRect/>
          </a:stretch>
        </p:blipFill>
        <p:spPr>
          <a:xfrm>
            <a:off x="8285131" y="3547479"/>
            <a:ext cx="8578324" cy="8557948"/>
          </a:xfrm>
          <a:prstGeom prst="rect">
            <a:avLst/>
          </a:prstGeom>
        </p:spPr>
      </p:pic>
    </p:spTree>
    <p:extLst>
      <p:ext uri="{BB962C8B-B14F-4D97-AF65-F5344CB8AC3E}">
        <p14:creationId xmlns:p14="http://schemas.microsoft.com/office/powerpoint/2010/main" val="13654624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20492" y="5765800"/>
            <a:ext cx="16706614" cy="5994400"/>
          </a:xfrm>
          <a:prstGeom prst="rect">
            <a:avLst/>
          </a:prstGeom>
        </p:spPr>
      </p:pic>
      <p:sp>
        <p:nvSpPr>
          <p:cNvPr id="4" name="Rectangle 1"/>
          <p:cNvSpPr>
            <a:spLocks/>
          </p:cNvSpPr>
          <p:nvPr/>
        </p:nvSpPr>
        <p:spPr bwMode="auto">
          <a:xfrm>
            <a:off x="9061395" y="2523803"/>
            <a:ext cx="56217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err="1" smtClean="0">
                <a:solidFill>
                  <a:schemeClr val="accent2">
                    <a:lumMod val="75000"/>
                  </a:schemeClr>
                </a:solidFill>
                <a:latin typeface="Lato Regular"/>
                <a:ea typeface="ＭＳ Ｐゴシック" charset="0"/>
                <a:cs typeface="Lato Regular"/>
                <a:sym typeface="Bebas Neue" charset="0"/>
              </a:rPr>
              <a:t>Tzirtzilakis</a:t>
            </a:r>
            <a:r>
              <a:rPr lang="en-US" sz="5800" dirty="0" smtClean="0">
                <a:solidFill>
                  <a:schemeClr val="accent2">
                    <a:lumMod val="75000"/>
                  </a:schemeClr>
                </a:solidFill>
                <a:latin typeface="Lato Regular"/>
                <a:ea typeface="ＭＳ Ｐゴシック" charset="0"/>
                <a:cs typeface="Lato Regular"/>
                <a:sym typeface="Bebas Neue" charset="0"/>
              </a:rPr>
              <a:t>(2015)</a:t>
            </a:r>
            <a:endParaRPr lang="en-US" sz="5800" dirty="0">
              <a:solidFill>
                <a:schemeClr val="accent2">
                  <a:lumMod val="75000"/>
                </a:schemeClr>
              </a:solidFill>
              <a:latin typeface="Lato Regular"/>
              <a:ea typeface="ＭＳ Ｐゴシック" charset="0"/>
              <a:cs typeface="Lato Regular"/>
              <a:sym typeface="Bebas Neue" charset="0"/>
            </a:endParaRPr>
          </a:p>
        </p:txBody>
      </p:sp>
      <p:sp>
        <p:nvSpPr>
          <p:cNvPr id="5" name="Rectangle 1"/>
          <p:cNvSpPr>
            <a:spLocks/>
          </p:cNvSpPr>
          <p:nvPr/>
        </p:nvSpPr>
        <p:spPr bwMode="auto">
          <a:xfrm>
            <a:off x="1705756" y="1128592"/>
            <a:ext cx="231473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History</a:t>
            </a:r>
            <a:endParaRPr lang="en-US" sz="5800" dirty="0">
              <a:solidFill>
                <a:schemeClr val="tx2"/>
              </a:solidFill>
              <a:latin typeface="Lato Regular"/>
              <a:ea typeface="ＭＳ Ｐゴシック" charset="0"/>
              <a:cs typeface="Lato Regular"/>
              <a:sym typeface="Bebas Neue" charset="0"/>
            </a:endParaRPr>
          </a:p>
        </p:txBody>
      </p:sp>
      <p:sp>
        <p:nvSpPr>
          <p:cNvPr id="6" name="Rectangle 5"/>
          <p:cNvSpPr/>
          <p:nvPr/>
        </p:nvSpPr>
        <p:spPr>
          <a:xfrm>
            <a:off x="1799471" y="2021144"/>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3"/>
          <a:stretch>
            <a:fillRect/>
          </a:stretch>
        </p:blipFill>
        <p:spPr>
          <a:xfrm>
            <a:off x="4869304" y="5990236"/>
            <a:ext cx="15803563" cy="5611214"/>
          </a:xfrm>
          <a:prstGeom prst="rect">
            <a:avLst/>
          </a:prstGeom>
        </p:spPr>
      </p:pic>
      <p:pic>
        <p:nvPicPr>
          <p:cNvPr id="8" name="Picture 7"/>
          <p:cNvPicPr>
            <a:picLocks noChangeAspect="1"/>
          </p:cNvPicPr>
          <p:nvPr/>
        </p:nvPicPr>
        <p:blipFill>
          <a:blip r:embed="rId4"/>
          <a:stretch>
            <a:fillRect/>
          </a:stretch>
        </p:blipFill>
        <p:spPr>
          <a:xfrm>
            <a:off x="4880622" y="5990236"/>
            <a:ext cx="16542896" cy="5436995"/>
          </a:xfrm>
          <a:prstGeom prst="rect">
            <a:avLst/>
          </a:prstGeom>
        </p:spPr>
      </p:pic>
      <p:pic>
        <p:nvPicPr>
          <p:cNvPr id="9" name="Picture 8"/>
          <p:cNvPicPr>
            <a:picLocks noChangeAspect="1"/>
          </p:cNvPicPr>
          <p:nvPr/>
        </p:nvPicPr>
        <p:blipFill>
          <a:blip r:embed="rId5"/>
          <a:stretch>
            <a:fillRect/>
          </a:stretch>
        </p:blipFill>
        <p:spPr>
          <a:xfrm>
            <a:off x="4876799" y="6207305"/>
            <a:ext cx="15356097" cy="5220564"/>
          </a:xfrm>
          <a:prstGeom prst="rect">
            <a:avLst/>
          </a:prstGeom>
        </p:spPr>
      </p:pic>
      <p:pic>
        <p:nvPicPr>
          <p:cNvPr id="10" name="Picture 9"/>
          <p:cNvPicPr>
            <a:picLocks noChangeAspect="1"/>
          </p:cNvPicPr>
          <p:nvPr/>
        </p:nvPicPr>
        <p:blipFill>
          <a:blip r:embed="rId6"/>
          <a:stretch>
            <a:fillRect/>
          </a:stretch>
        </p:blipFill>
        <p:spPr>
          <a:xfrm>
            <a:off x="4906022" y="6195854"/>
            <a:ext cx="15131494" cy="5584558"/>
          </a:xfrm>
          <a:prstGeom prst="rect">
            <a:avLst/>
          </a:prstGeom>
        </p:spPr>
      </p:pic>
    </p:spTree>
    <p:extLst>
      <p:ext uri="{BB962C8B-B14F-4D97-AF65-F5344CB8AC3E}">
        <p14:creationId xmlns:p14="http://schemas.microsoft.com/office/powerpoint/2010/main" val="7081529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efault Theme">
  <a:themeElements>
    <a:clrScheme name="Lime - SlidePro">
      <a:dk1>
        <a:srgbClr val="91969B"/>
      </a:dk1>
      <a:lt1>
        <a:sysClr val="window" lastClr="FFFFFF"/>
      </a:lt1>
      <a:dk2>
        <a:srgbClr val="91969B"/>
      </a:dk2>
      <a:lt2>
        <a:srgbClr val="FFFFFF"/>
      </a:lt2>
      <a:accent1>
        <a:srgbClr val="4B5050"/>
      </a:accent1>
      <a:accent2>
        <a:srgbClr val="71AF32"/>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29147</TotalTime>
  <Words>2430</Words>
  <Application>Microsoft Office PowerPoint</Application>
  <PresentationFormat>Custom</PresentationFormat>
  <Paragraphs>500</Paragraphs>
  <Slides>43</Slides>
  <Notes>18</Notes>
  <HiddenSlides>0</HiddenSlides>
  <MMClips>6</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43</vt:i4>
      </vt:variant>
    </vt:vector>
  </HeadingPairs>
  <TitlesOfParts>
    <vt:vector size="62" baseType="lpstr">
      <vt:lpstr>Adobe Ming Std L</vt:lpstr>
      <vt:lpstr>맑은 고딕</vt:lpstr>
      <vt:lpstr>ＭＳ Ｐゴシック</vt:lpstr>
      <vt:lpstr>Arial</vt:lpstr>
      <vt:lpstr>B Nazanin</vt:lpstr>
      <vt:lpstr>Bebas Neue</vt:lpstr>
      <vt:lpstr>Calibri</vt:lpstr>
      <vt:lpstr>Calibri Light</vt:lpstr>
      <vt:lpstr>Cambria Math</vt:lpstr>
      <vt:lpstr>Courier New</vt:lpstr>
      <vt:lpstr>Lato</vt:lpstr>
      <vt:lpstr>Lato Light</vt:lpstr>
      <vt:lpstr>Lato Regular</vt:lpstr>
      <vt:lpstr>Open Sans</vt:lpstr>
      <vt:lpstr>Raleway Light</vt:lpstr>
      <vt:lpstr>Roboto Condensed</vt:lpstr>
      <vt:lpstr>Times New Roman</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Abbas Sharifi</cp:lastModifiedBy>
  <cp:revision>5994</cp:revision>
  <dcterms:created xsi:type="dcterms:W3CDTF">2014-11-12T21:47:38Z</dcterms:created>
  <dcterms:modified xsi:type="dcterms:W3CDTF">2016-09-29T07:17:43Z</dcterms:modified>
  <cp:category/>
</cp:coreProperties>
</file>